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16"/>
  </p:notesMasterIdLst>
  <p:sldIdLst>
    <p:sldId id="11137" r:id="rId3"/>
    <p:sldId id="11138" r:id="rId4"/>
    <p:sldId id="278" r:id="rId5"/>
    <p:sldId id="279" r:id="rId6"/>
    <p:sldId id="287" r:id="rId7"/>
    <p:sldId id="289" r:id="rId8"/>
    <p:sldId id="291" r:id="rId9"/>
    <p:sldId id="298" r:id="rId10"/>
    <p:sldId id="299" r:id="rId11"/>
    <p:sldId id="308" r:id="rId12"/>
    <p:sldId id="315" r:id="rId13"/>
    <p:sldId id="317" r:id="rId14"/>
    <p:sldId id="322" r:id="rId15"/>
    <p:sldId id="356" r:id="rId16"/>
    <p:sldId id="362" r:id="rId17"/>
    <p:sldId id="372" r:id="rId18"/>
    <p:sldId id="417" r:id="rId19"/>
    <p:sldId id="484" r:id="rId20"/>
    <p:sldId id="492" r:id="rId21"/>
    <p:sldId id="493" r:id="rId22"/>
    <p:sldId id="498" r:id="rId23"/>
    <p:sldId id="11189" r:id="rId24"/>
    <p:sldId id="556" r:id="rId25"/>
    <p:sldId id="561" r:id="rId26"/>
    <p:sldId id="565" r:id="rId27"/>
    <p:sldId id="11139" r:id="rId28"/>
    <p:sldId id="11140" r:id="rId29"/>
    <p:sldId id="11141" r:id="rId30"/>
    <p:sldId id="11145" r:id="rId31"/>
    <p:sldId id="11142" r:id="rId32"/>
    <p:sldId id="11143" r:id="rId33"/>
    <p:sldId id="11144" r:id="rId34"/>
    <p:sldId id="11146" r:id="rId35"/>
    <p:sldId id="11147" r:id="rId36"/>
    <p:sldId id="11148" r:id="rId37"/>
    <p:sldId id="11149" r:id="rId38"/>
    <p:sldId id="11150" r:id="rId39"/>
    <p:sldId id="11151" r:id="rId40"/>
    <p:sldId id="11152" r:id="rId41"/>
    <p:sldId id="11153" r:id="rId42"/>
    <p:sldId id="11155" r:id="rId43"/>
    <p:sldId id="570" r:id="rId44"/>
    <p:sldId id="581" r:id="rId45"/>
    <p:sldId id="11157" r:id="rId46"/>
    <p:sldId id="11156" r:id="rId47"/>
    <p:sldId id="644" r:id="rId48"/>
    <p:sldId id="656" r:id="rId49"/>
    <p:sldId id="11159" r:id="rId50"/>
    <p:sldId id="11160" r:id="rId51"/>
    <p:sldId id="11161" r:id="rId52"/>
    <p:sldId id="664" r:id="rId53"/>
    <p:sldId id="11162" r:id="rId54"/>
    <p:sldId id="11163" r:id="rId55"/>
    <p:sldId id="11164" r:id="rId56"/>
    <p:sldId id="11165" r:id="rId57"/>
    <p:sldId id="11166" r:id="rId58"/>
    <p:sldId id="11167" r:id="rId59"/>
    <p:sldId id="11168" r:id="rId60"/>
    <p:sldId id="11174" r:id="rId61"/>
    <p:sldId id="11175" r:id="rId62"/>
    <p:sldId id="11176" r:id="rId63"/>
    <p:sldId id="11177" r:id="rId64"/>
    <p:sldId id="11169" r:id="rId65"/>
    <p:sldId id="11170" r:id="rId66"/>
    <p:sldId id="11171" r:id="rId67"/>
    <p:sldId id="11172" r:id="rId68"/>
    <p:sldId id="11173" r:id="rId69"/>
    <p:sldId id="671" r:id="rId70"/>
    <p:sldId id="676" r:id="rId71"/>
    <p:sldId id="678" r:id="rId72"/>
    <p:sldId id="11178" r:id="rId73"/>
    <p:sldId id="11179" r:id="rId74"/>
    <p:sldId id="11180" r:id="rId75"/>
    <p:sldId id="11181" r:id="rId76"/>
    <p:sldId id="684" r:id="rId77"/>
    <p:sldId id="696" r:id="rId78"/>
    <p:sldId id="701" r:id="rId79"/>
    <p:sldId id="702" r:id="rId80"/>
    <p:sldId id="791" r:id="rId81"/>
    <p:sldId id="11190" r:id="rId82"/>
    <p:sldId id="798" r:id="rId83"/>
    <p:sldId id="802" r:id="rId84"/>
    <p:sldId id="803" r:id="rId85"/>
    <p:sldId id="11182" r:id="rId86"/>
    <p:sldId id="11183" r:id="rId87"/>
    <p:sldId id="11184" r:id="rId88"/>
    <p:sldId id="11185" r:id="rId89"/>
    <p:sldId id="11191" r:id="rId90"/>
    <p:sldId id="11192" r:id="rId91"/>
    <p:sldId id="11186" r:id="rId92"/>
    <p:sldId id="11187" r:id="rId93"/>
    <p:sldId id="11193" r:id="rId94"/>
    <p:sldId id="11188" r:id="rId95"/>
    <p:sldId id="11194" r:id="rId96"/>
    <p:sldId id="830" r:id="rId97"/>
    <p:sldId id="831" r:id="rId98"/>
    <p:sldId id="848" r:id="rId99"/>
    <p:sldId id="855" r:id="rId100"/>
    <p:sldId id="857" r:id="rId101"/>
    <p:sldId id="862" r:id="rId102"/>
    <p:sldId id="864" r:id="rId103"/>
    <p:sldId id="865" r:id="rId104"/>
    <p:sldId id="873" r:id="rId105"/>
    <p:sldId id="874" r:id="rId106"/>
    <p:sldId id="879" r:id="rId107"/>
    <p:sldId id="881" r:id="rId108"/>
    <p:sldId id="883" r:id="rId109"/>
    <p:sldId id="890" r:id="rId110"/>
    <p:sldId id="895" r:id="rId111"/>
    <p:sldId id="902" r:id="rId112"/>
    <p:sldId id="904" r:id="rId113"/>
    <p:sldId id="905" r:id="rId114"/>
    <p:sldId id="11114" r:id="rId115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078" autoAdjust="0"/>
  </p:normalViewPr>
  <p:slideViewPr>
    <p:cSldViewPr>
      <p:cViewPr varScale="1">
        <p:scale>
          <a:sx n="69" d="100"/>
          <a:sy n="69" d="100"/>
        </p:scale>
        <p:origin x="120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6440B-74E9-4DD6-823D-FB9A6B6CC158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9A71A-818B-405D-BAAE-5E53E1CC8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94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Fortissimo</a:t>
            </a:r>
            <a:r>
              <a:rPr lang="zh-CN" altLang="en-US" dirty="0"/>
              <a:t>强音</a:t>
            </a:r>
            <a:endParaRPr lang="en-US" altLang="zh-CN" dirty="0"/>
          </a:p>
          <a:p>
            <a:r>
              <a:rPr lang="en-US" altLang="zh-CN" dirty="0"/>
              <a:t>Pianissimo</a:t>
            </a:r>
            <a:r>
              <a:rPr lang="zh-CN" altLang="en-US" dirty="0"/>
              <a:t>弱音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9A71A-818B-405D-BAAE-5E53E1CC85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6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F4B11-D129-4ADA-B172-880F7653F0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19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8960" y="1497838"/>
            <a:ext cx="8146078" cy="1210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56739" y="2845955"/>
            <a:ext cx="78305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7944A-5CD6-4A24-BF02-81C72ED9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393CAD-8DB9-4F1B-AB17-2D0CA07DA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E07892-A56C-4252-BEE2-EEB1763A8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D70E73-5D5F-4A88-856C-D876CBCC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38EE6D-D861-4CDA-B87E-8212D9D1B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A52587-3376-4D7D-AEDF-2940C0D6C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25FCB5-32FA-40D4-B76F-2A1BB198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3F7F3A-39A2-4A91-833D-4FCF1B90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9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60911-30D5-4949-B9E0-C27D1CF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FA4FF3-811F-4418-9365-5EDA4099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4A08A2-CF45-40C6-B2E9-243232C2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AC3ACE-AF7D-4A4C-86F2-B72DC4F8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088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5975BB-2C2A-4A71-B85B-1E6F76818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62E242-DEDC-4BA5-B9ED-3F9CA561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09E37F-2489-431A-8D14-F7F50460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90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922CF-7123-4C6E-BB8A-73980D7B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3A43B7-B38B-41E5-868D-68465837D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D4D567-10DC-4FC5-A292-E5B65A379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6A09B5-D50F-4A33-8E7B-43CA3DB7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9FD68F-0028-42F4-BED2-3BCF96D9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CF7861-D1DE-4C84-BC39-EA09F5B1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2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79937-04C5-4EAE-8F00-5E03C058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77BB49-BB1A-4134-AB88-629126470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D49782-C609-410A-A31C-18DE9257F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37AD77-8E28-4513-A5C4-51307777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1F7B64-1F19-43AA-A300-C1394A74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5F8D4B-7F6C-442B-9E9F-6F426BC4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628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FA0DB-7F58-420B-9C49-4D0F265B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007968-3FF0-494F-A176-4E637427E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F00E6-AE7E-4886-A2E2-42BA7B74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659EA0-8E9C-4DBC-8E3C-A0D67358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F166E-273F-49A0-864B-99C92E3A4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037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A8282D-5AFA-4F76-880D-6AEEFB5E0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3B109B-071A-4079-80E5-9D3A1E0D1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D7CE28-687B-4AFE-AF76-741E8C92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5C1FB-8DC2-40D8-96B4-E9A6B8B3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C28264-BD04-45C7-AC02-6AEBE251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77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3F4FA-069A-41D4-A1EA-AD473D72F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49B807-0010-47E1-93CC-FF6EA65ED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081B1-1BA7-43B1-8A8A-D28FC54E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C15BBB-5053-4AAB-80A0-0631F191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BB91E3-8486-496A-BDF6-1C74A47D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1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739B9-3A39-4DB1-902B-6AFA7DEC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C61DA-BD2C-4B9F-BA61-15EFCBED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4A97B-F5DD-4D02-B5F2-6EDF4668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686EA3-77AB-45BA-BF4B-F0F91E6F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F6E3B-1B61-4A1D-ACB8-9D08D07D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2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97EF6-53DF-49D0-ABBE-989817DC3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013164-E96B-4E90-B5C6-47B260DE1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73BC3-6FAD-4994-B570-8EC47EFE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5CBFBE-1323-46EC-8BB1-F6691F6F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B7B808-E3AB-4273-B3EF-26046885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9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13DBF-6F20-41A6-ABAD-F5B9944A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3500C-D38D-462D-81C5-7B30B95CC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D1F4DC-D4E6-40AA-BEF1-54D770D2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4BB27C-23CD-4529-92B8-94084CA2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867879-0362-47AA-8A54-FDBAF5B9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AB1F70-6429-4714-B970-3A7E44FE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1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9831" y="1831948"/>
            <a:ext cx="7024337" cy="375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5249" y="1362305"/>
            <a:ext cx="8193500" cy="1036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87E976-CFC4-4997-89B4-B49356D3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574DB-3F7E-416C-87B0-1854B931E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599F99-1130-4A6B-90B6-8533C37B1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F4145-3797-4A72-8E64-3A4AAC7FEA9D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BA7A4-144F-4431-8047-8BC5AFB66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DBB7D-05E2-44C7-9E62-1573B0785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48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eropa.info/harmonics-explorer/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CFA3-8C30-45E2-BED4-E51026C2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人工智能引论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11BE8-2FC7-4492-ABFF-1571F5344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中国人民大学人工智能学院</a:t>
            </a:r>
          </a:p>
        </p:txBody>
      </p:sp>
    </p:spTree>
    <p:extLst>
      <p:ext uri="{BB962C8B-B14F-4D97-AF65-F5344CB8AC3E}">
        <p14:creationId xmlns:p14="http://schemas.microsoft.com/office/powerpoint/2010/main" val="26984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Sound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power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7004050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Rate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which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energy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transferred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Energy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emitted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source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directions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Arial MT"/>
                <a:cs typeface="Arial MT"/>
              </a:rPr>
              <a:t>Measured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watt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(W)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C54901A-64EA-4F10-9F4B-22638EB4E4D9}"/>
              </a:ext>
            </a:extLst>
          </p:cNvPr>
          <p:cNvSpPr txBox="1">
            <a:spLocks/>
          </p:cNvSpPr>
          <p:nvPr/>
        </p:nvSpPr>
        <p:spPr>
          <a:xfrm>
            <a:off x="273439" y="2906334"/>
            <a:ext cx="2453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300" b="0" i="0">
                <a:solidFill>
                  <a:srgbClr val="FF0000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-10">
                <a:solidFill>
                  <a:srgbClr val="000000"/>
                </a:solidFill>
              </a:rPr>
              <a:t>Sound</a:t>
            </a:r>
            <a:r>
              <a:rPr lang="en-US" sz="2800" kern="0" spc="-85">
                <a:solidFill>
                  <a:srgbClr val="000000"/>
                </a:solidFill>
              </a:rPr>
              <a:t> </a:t>
            </a:r>
            <a:r>
              <a:rPr lang="en-US" sz="2800" kern="0" spc="-5">
                <a:solidFill>
                  <a:srgbClr val="000000"/>
                </a:solidFill>
              </a:rPr>
              <a:t>intensity</a:t>
            </a:r>
            <a:endParaRPr lang="en-US" sz="2800" kern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70BA141-676D-4852-BB81-BDC3371836EF}"/>
              </a:ext>
            </a:extLst>
          </p:cNvPr>
          <p:cNvSpPr/>
          <p:nvPr/>
        </p:nvSpPr>
        <p:spPr>
          <a:xfrm>
            <a:off x="315775" y="3409466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6100608-C8DB-4D4D-B902-C5B78E3A90CD}"/>
              </a:ext>
            </a:extLst>
          </p:cNvPr>
          <p:cNvSpPr txBox="1"/>
          <p:nvPr/>
        </p:nvSpPr>
        <p:spPr>
          <a:xfrm>
            <a:off x="449849" y="3757796"/>
            <a:ext cx="31457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404495" algn="l"/>
                <a:tab pos="405130" algn="l"/>
              </a:tabLst>
            </a:pPr>
            <a:r>
              <a:rPr sz="1800" spc="-5" dirty="0">
                <a:latin typeface="Arial MT"/>
                <a:cs typeface="Arial MT"/>
              </a:rPr>
              <a:t>Sound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power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area</a:t>
            </a:r>
            <a:endParaRPr sz="1800">
              <a:latin typeface="Arial MT"/>
              <a:cs typeface="Arial MT"/>
            </a:endParaRPr>
          </a:p>
          <a:p>
            <a:pPr marL="4044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404495" algn="l"/>
                <a:tab pos="405130" algn="l"/>
              </a:tabLst>
            </a:pPr>
            <a:r>
              <a:rPr sz="1800" dirty="0">
                <a:latin typeface="Arial MT"/>
                <a:cs typeface="Arial MT"/>
              </a:rPr>
              <a:t>Measured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W/m</a:t>
            </a:r>
            <a:r>
              <a:rPr sz="1800" spc="-7" baseline="30092" dirty="0">
                <a:latin typeface="Arial MT"/>
                <a:cs typeface="Arial MT"/>
              </a:rPr>
              <a:t>2</a:t>
            </a:r>
            <a:endParaRPr sz="1800" baseline="30092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869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Visualising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the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cepstrum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8286" y="1542738"/>
            <a:ext cx="1635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Log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power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spectrum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351" y="1996168"/>
            <a:ext cx="3716004" cy="213968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208862" y="2802837"/>
            <a:ext cx="454659" cy="282575"/>
            <a:chOff x="4208862" y="2802837"/>
            <a:chExt cx="454659" cy="282575"/>
          </a:xfrm>
        </p:grpSpPr>
        <p:sp>
          <p:nvSpPr>
            <p:cNvPr id="7" name="object 7"/>
            <p:cNvSpPr/>
            <p:nvPr/>
          </p:nvSpPr>
          <p:spPr>
            <a:xfrm>
              <a:off x="4213624" y="2807599"/>
              <a:ext cx="445134" cy="273050"/>
            </a:xfrm>
            <a:custGeom>
              <a:avLst/>
              <a:gdLst/>
              <a:ahLst/>
              <a:cxnLst/>
              <a:rect l="l" t="t" r="r" b="b"/>
              <a:pathLst>
                <a:path w="445135" h="273050">
                  <a:moveTo>
                    <a:pt x="308549" y="272699"/>
                  </a:moveTo>
                  <a:lnTo>
                    <a:pt x="308549" y="204524"/>
                  </a:lnTo>
                  <a:lnTo>
                    <a:pt x="0" y="204524"/>
                  </a:lnTo>
                  <a:lnTo>
                    <a:pt x="0" y="68174"/>
                  </a:lnTo>
                  <a:lnTo>
                    <a:pt x="308549" y="68174"/>
                  </a:lnTo>
                  <a:lnTo>
                    <a:pt x="308549" y="0"/>
                  </a:lnTo>
                  <a:lnTo>
                    <a:pt x="444899" y="136349"/>
                  </a:lnTo>
                  <a:lnTo>
                    <a:pt x="308549" y="272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13624" y="2807599"/>
              <a:ext cx="445134" cy="273050"/>
            </a:xfrm>
            <a:custGeom>
              <a:avLst/>
              <a:gdLst/>
              <a:ahLst/>
              <a:cxnLst/>
              <a:rect l="l" t="t" r="r" b="b"/>
              <a:pathLst>
                <a:path w="445135" h="273050">
                  <a:moveTo>
                    <a:pt x="0" y="68174"/>
                  </a:moveTo>
                  <a:lnTo>
                    <a:pt x="308549" y="68174"/>
                  </a:lnTo>
                  <a:lnTo>
                    <a:pt x="308549" y="0"/>
                  </a:lnTo>
                  <a:lnTo>
                    <a:pt x="444899" y="136349"/>
                  </a:lnTo>
                  <a:lnTo>
                    <a:pt x="308549" y="272699"/>
                  </a:lnTo>
                  <a:lnTo>
                    <a:pt x="308549" y="204524"/>
                  </a:lnTo>
                  <a:lnTo>
                    <a:pt x="0" y="204524"/>
                  </a:lnTo>
                  <a:lnTo>
                    <a:pt x="0" y="681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87794" y="2533338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IDFT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43834" y="2026844"/>
            <a:ext cx="3696335" cy="2065655"/>
            <a:chOff x="4943834" y="2026844"/>
            <a:chExt cx="3696335" cy="20656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834" y="2026844"/>
              <a:ext cx="3696339" cy="20651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01599" y="2642925"/>
              <a:ext cx="177165" cy="1231265"/>
            </a:xfrm>
            <a:custGeom>
              <a:avLst/>
              <a:gdLst/>
              <a:ahLst/>
              <a:cxnLst/>
              <a:rect l="l" t="t" r="r" b="b"/>
              <a:pathLst>
                <a:path w="177165" h="1231264">
                  <a:moveTo>
                    <a:pt x="0" y="0"/>
                  </a:moveTo>
                  <a:lnTo>
                    <a:pt x="176699" y="0"/>
                  </a:lnTo>
                  <a:lnTo>
                    <a:pt x="176699" y="1230899"/>
                  </a:lnTo>
                  <a:lnTo>
                    <a:pt x="0" y="1230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96357" y="1542738"/>
            <a:ext cx="796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Cepstrum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9075" y="2662763"/>
            <a:ext cx="1043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FF00"/>
                </a:solidFill>
                <a:latin typeface="Arial MT"/>
                <a:cs typeface="Arial MT"/>
              </a:rPr>
              <a:t>1st</a:t>
            </a:r>
            <a:r>
              <a:rPr sz="1400" spc="-8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FF00"/>
                </a:solidFill>
                <a:latin typeface="Arial MT"/>
                <a:cs typeface="Arial MT"/>
              </a:rPr>
              <a:t>rhamonic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439" y="510843"/>
            <a:ext cx="2353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vocal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tract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797" y="1527975"/>
            <a:ext cx="2994023" cy="3004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18300" y="2497449"/>
            <a:ext cx="354837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5" dirty="0">
                <a:solidFill>
                  <a:srgbClr val="00FF00"/>
                </a:solidFill>
                <a:latin typeface="Arial MT"/>
                <a:cs typeface="Arial MT"/>
              </a:rPr>
              <a:t>Vocal</a:t>
            </a:r>
            <a:r>
              <a:rPr sz="25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500" spc="-5" dirty="0">
                <a:solidFill>
                  <a:srgbClr val="00FF00"/>
                </a:solidFill>
                <a:latin typeface="Arial MT"/>
                <a:cs typeface="Arial MT"/>
              </a:rPr>
              <a:t>tract</a:t>
            </a:r>
            <a:r>
              <a:rPr sz="25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500" spc="-5" dirty="0">
                <a:solidFill>
                  <a:srgbClr val="00FF00"/>
                </a:solidFill>
                <a:latin typeface="Arial MT"/>
                <a:cs typeface="Arial MT"/>
              </a:rPr>
              <a:t>acts</a:t>
            </a:r>
            <a:r>
              <a:rPr sz="25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500" spc="-5" dirty="0">
                <a:solidFill>
                  <a:srgbClr val="00FF00"/>
                </a:solidFill>
                <a:latin typeface="Arial MT"/>
                <a:cs typeface="Arial MT"/>
              </a:rPr>
              <a:t>as</a:t>
            </a:r>
            <a:r>
              <a:rPr sz="25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00FF00"/>
                </a:solidFill>
                <a:latin typeface="Arial MT"/>
                <a:cs typeface="Arial MT"/>
              </a:rPr>
              <a:t>a</a:t>
            </a:r>
            <a:r>
              <a:rPr sz="25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500" spc="-5" dirty="0">
                <a:solidFill>
                  <a:srgbClr val="00FF00"/>
                </a:solidFill>
                <a:latin typeface="Arial MT"/>
                <a:cs typeface="Arial MT"/>
              </a:rPr>
              <a:t>filter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006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Speech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generation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31" y="1876544"/>
            <a:ext cx="7438719" cy="2281558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448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Understanding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the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cepstrum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1200" y="1284725"/>
            <a:ext cx="3352799" cy="35136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58275" y="1691938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4580" y="4784733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Hz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349" y="1687162"/>
            <a:ext cx="1112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Log-spectrum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2350" y="1687162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Speech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349" y="2830162"/>
            <a:ext cx="14458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Spectral</a:t>
            </a:r>
            <a:r>
              <a:rPr sz="1400" spc="-7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envelope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2350" y="2830162"/>
            <a:ext cx="168148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20" dirty="0">
                <a:solidFill>
                  <a:srgbClr val="37761C"/>
                </a:solidFill>
                <a:latin typeface="Arial MT"/>
                <a:cs typeface="Arial MT"/>
              </a:rPr>
              <a:t>Vocal</a:t>
            </a:r>
            <a:r>
              <a:rPr sz="1400" spc="-5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tract</a:t>
            </a:r>
            <a:r>
              <a:rPr sz="1400" spc="-45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frequency </a:t>
            </a:r>
            <a:r>
              <a:rPr sz="1400" spc="-375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7761C"/>
                </a:solidFill>
                <a:latin typeface="Arial MT"/>
                <a:cs typeface="Arial MT"/>
              </a:rPr>
              <a:t>response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349" y="4049362"/>
            <a:ext cx="1149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Spectral</a:t>
            </a:r>
            <a:r>
              <a:rPr sz="1400" spc="-7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detail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2350" y="3973162"/>
            <a:ext cx="10115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Glottal</a:t>
            </a:r>
            <a:r>
              <a:rPr sz="1400" spc="-75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pulse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785" y="285219"/>
            <a:ext cx="6009640" cy="4225925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85"/>
              </a:spcBef>
            </a:pPr>
            <a:r>
              <a:rPr sz="4200" spc="-10" dirty="0">
                <a:latin typeface="Arial MT"/>
                <a:cs typeface="Arial MT"/>
              </a:rPr>
              <a:t>Speech</a:t>
            </a:r>
            <a:endParaRPr sz="4200">
              <a:latin typeface="Arial MT"/>
              <a:cs typeface="Arial MT"/>
            </a:endParaRPr>
          </a:p>
          <a:p>
            <a:pPr marL="4445" algn="ctr">
              <a:lnSpc>
                <a:spcPct val="100000"/>
              </a:lnSpc>
              <a:spcBef>
                <a:spcPts val="1785"/>
              </a:spcBef>
            </a:pPr>
            <a:r>
              <a:rPr sz="4200" dirty="0">
                <a:latin typeface="Arial MT"/>
                <a:cs typeface="Arial MT"/>
              </a:rPr>
              <a:t>=</a:t>
            </a:r>
            <a:endParaRPr sz="4200">
              <a:latin typeface="Arial MT"/>
              <a:cs typeface="Arial MT"/>
            </a:endParaRPr>
          </a:p>
          <a:p>
            <a:pPr marL="12700" marR="5080" algn="ctr">
              <a:lnSpc>
                <a:spcPct val="114599"/>
              </a:lnSpc>
              <a:spcBef>
                <a:spcPts val="1050"/>
              </a:spcBef>
            </a:pPr>
            <a:r>
              <a:rPr sz="4200" spc="-5" dirty="0">
                <a:latin typeface="Arial MT"/>
                <a:cs typeface="Arial MT"/>
              </a:rPr>
              <a:t>Convolution</a:t>
            </a:r>
            <a:r>
              <a:rPr sz="4200" spc="-35" dirty="0">
                <a:latin typeface="Arial MT"/>
                <a:cs typeface="Arial MT"/>
              </a:rPr>
              <a:t> </a:t>
            </a:r>
            <a:r>
              <a:rPr sz="4200" spc="-5" dirty="0">
                <a:latin typeface="Arial MT"/>
                <a:cs typeface="Arial MT"/>
              </a:rPr>
              <a:t>of</a:t>
            </a:r>
            <a:r>
              <a:rPr sz="4200" spc="-15" dirty="0"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FF9900"/>
                </a:solidFill>
                <a:latin typeface="Arial MT"/>
                <a:cs typeface="Arial MT"/>
              </a:rPr>
              <a:t>vocal</a:t>
            </a:r>
            <a:r>
              <a:rPr sz="4200" spc="-3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4200" spc="-10" dirty="0">
                <a:solidFill>
                  <a:srgbClr val="FF9900"/>
                </a:solidFill>
                <a:latin typeface="Arial MT"/>
                <a:cs typeface="Arial MT"/>
              </a:rPr>
              <a:t>tract </a:t>
            </a:r>
            <a:r>
              <a:rPr sz="4200" spc="-115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4200" spc="-10" dirty="0">
                <a:solidFill>
                  <a:srgbClr val="FF9900"/>
                </a:solidFill>
                <a:latin typeface="Arial MT"/>
                <a:cs typeface="Arial MT"/>
              </a:rPr>
              <a:t>frequency</a:t>
            </a:r>
            <a:r>
              <a:rPr sz="4200" spc="-4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FF9900"/>
                </a:solidFill>
                <a:latin typeface="Arial MT"/>
                <a:cs typeface="Arial MT"/>
              </a:rPr>
              <a:t>response</a:t>
            </a:r>
            <a:r>
              <a:rPr sz="4200" spc="3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4200" spc="-5" dirty="0">
                <a:latin typeface="Arial MT"/>
                <a:cs typeface="Arial MT"/>
              </a:rPr>
              <a:t>with</a:t>
            </a:r>
            <a:endParaRPr sz="42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  <a:spcBef>
                <a:spcPts val="1785"/>
              </a:spcBef>
            </a:pPr>
            <a:r>
              <a:rPr sz="4200" spc="-5" dirty="0">
                <a:solidFill>
                  <a:srgbClr val="FF00FF"/>
                </a:solidFill>
                <a:latin typeface="Arial MT"/>
                <a:cs typeface="Arial MT"/>
              </a:rPr>
              <a:t>glottal</a:t>
            </a:r>
            <a:r>
              <a:rPr sz="4200" spc="-5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4200" spc="-5" dirty="0">
                <a:solidFill>
                  <a:srgbClr val="FF00FF"/>
                </a:solidFill>
                <a:latin typeface="Arial MT"/>
                <a:cs typeface="Arial MT"/>
              </a:rPr>
              <a:t>pulse</a:t>
            </a:r>
            <a:endParaRPr sz="4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101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Formalising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speech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025" y="1359025"/>
            <a:ext cx="5581399" cy="7347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3925" y="2733025"/>
            <a:ext cx="6613594" cy="572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362" y="4092000"/>
            <a:ext cx="8001278" cy="5726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335287" y="2161687"/>
            <a:ext cx="354330" cy="511175"/>
            <a:chOff x="4335287" y="2161687"/>
            <a:chExt cx="354330" cy="511175"/>
          </a:xfrm>
        </p:grpSpPr>
        <p:sp>
          <p:nvSpPr>
            <p:cNvPr id="8" name="object 8"/>
            <p:cNvSpPr/>
            <p:nvPr/>
          </p:nvSpPr>
          <p:spPr>
            <a:xfrm>
              <a:off x="4340049" y="2166449"/>
              <a:ext cx="344805" cy="501650"/>
            </a:xfrm>
            <a:custGeom>
              <a:avLst/>
              <a:gdLst/>
              <a:ahLst/>
              <a:cxnLst/>
              <a:rect l="l" t="t" r="r" b="b"/>
              <a:pathLst>
                <a:path w="344804" h="501650">
                  <a:moveTo>
                    <a:pt x="172199" y="501599"/>
                  </a:moveTo>
                  <a:lnTo>
                    <a:pt x="0" y="329399"/>
                  </a:lnTo>
                  <a:lnTo>
                    <a:pt x="86099" y="329399"/>
                  </a:lnTo>
                  <a:lnTo>
                    <a:pt x="86099" y="0"/>
                  </a:lnTo>
                  <a:lnTo>
                    <a:pt x="258299" y="0"/>
                  </a:lnTo>
                  <a:lnTo>
                    <a:pt x="258299" y="329399"/>
                  </a:lnTo>
                  <a:lnTo>
                    <a:pt x="344399" y="329399"/>
                  </a:lnTo>
                  <a:lnTo>
                    <a:pt x="172199" y="501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40049" y="2166449"/>
              <a:ext cx="344805" cy="501650"/>
            </a:xfrm>
            <a:custGeom>
              <a:avLst/>
              <a:gdLst/>
              <a:ahLst/>
              <a:cxnLst/>
              <a:rect l="l" t="t" r="r" b="b"/>
              <a:pathLst>
                <a:path w="344804" h="501650">
                  <a:moveTo>
                    <a:pt x="0" y="329399"/>
                  </a:moveTo>
                  <a:lnTo>
                    <a:pt x="86099" y="329399"/>
                  </a:lnTo>
                  <a:lnTo>
                    <a:pt x="86099" y="0"/>
                  </a:lnTo>
                  <a:lnTo>
                    <a:pt x="258299" y="0"/>
                  </a:lnTo>
                  <a:lnTo>
                    <a:pt x="258299" y="329399"/>
                  </a:lnTo>
                  <a:lnTo>
                    <a:pt x="344399" y="329399"/>
                  </a:lnTo>
                  <a:lnTo>
                    <a:pt x="172199" y="501599"/>
                  </a:lnTo>
                  <a:lnTo>
                    <a:pt x="0" y="329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335287" y="3457087"/>
            <a:ext cx="354330" cy="511175"/>
            <a:chOff x="4335287" y="3457087"/>
            <a:chExt cx="354330" cy="511175"/>
          </a:xfrm>
        </p:grpSpPr>
        <p:sp>
          <p:nvSpPr>
            <p:cNvPr id="11" name="object 11"/>
            <p:cNvSpPr/>
            <p:nvPr/>
          </p:nvSpPr>
          <p:spPr>
            <a:xfrm>
              <a:off x="4340049" y="3461849"/>
              <a:ext cx="344805" cy="501650"/>
            </a:xfrm>
            <a:custGeom>
              <a:avLst/>
              <a:gdLst/>
              <a:ahLst/>
              <a:cxnLst/>
              <a:rect l="l" t="t" r="r" b="b"/>
              <a:pathLst>
                <a:path w="344804" h="501650">
                  <a:moveTo>
                    <a:pt x="172199" y="501599"/>
                  </a:moveTo>
                  <a:lnTo>
                    <a:pt x="0" y="329399"/>
                  </a:lnTo>
                  <a:lnTo>
                    <a:pt x="86099" y="329399"/>
                  </a:lnTo>
                  <a:lnTo>
                    <a:pt x="86099" y="0"/>
                  </a:lnTo>
                  <a:lnTo>
                    <a:pt x="258299" y="0"/>
                  </a:lnTo>
                  <a:lnTo>
                    <a:pt x="258299" y="329399"/>
                  </a:lnTo>
                  <a:lnTo>
                    <a:pt x="344399" y="329399"/>
                  </a:lnTo>
                  <a:lnTo>
                    <a:pt x="172199" y="501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40049" y="3461849"/>
              <a:ext cx="344805" cy="501650"/>
            </a:xfrm>
            <a:custGeom>
              <a:avLst/>
              <a:gdLst/>
              <a:ahLst/>
              <a:cxnLst/>
              <a:rect l="l" t="t" r="r" b="b"/>
              <a:pathLst>
                <a:path w="344804" h="501650">
                  <a:moveTo>
                    <a:pt x="0" y="329399"/>
                  </a:moveTo>
                  <a:lnTo>
                    <a:pt x="86099" y="329399"/>
                  </a:lnTo>
                  <a:lnTo>
                    <a:pt x="86099" y="0"/>
                  </a:lnTo>
                  <a:lnTo>
                    <a:pt x="258299" y="0"/>
                  </a:lnTo>
                  <a:lnTo>
                    <a:pt x="258299" y="329399"/>
                  </a:lnTo>
                  <a:lnTo>
                    <a:pt x="344399" y="329399"/>
                  </a:lnTo>
                  <a:lnTo>
                    <a:pt x="172199" y="501599"/>
                  </a:lnTo>
                  <a:lnTo>
                    <a:pt x="0" y="329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101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Formalising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speech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0217" y="2046725"/>
            <a:ext cx="2746843" cy="26569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4274" y="3292645"/>
            <a:ext cx="1441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 MT"/>
                <a:cs typeface="Arial MT"/>
              </a:rPr>
              <a:t>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1476" y="4709413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Hz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2424" y="1310424"/>
            <a:ext cx="6080125" cy="657860"/>
            <a:chOff x="442424" y="1310424"/>
            <a:chExt cx="6080125" cy="6578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371" y="1424999"/>
              <a:ext cx="5820350" cy="4165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1949" y="1319949"/>
              <a:ext cx="1793875" cy="638810"/>
            </a:xfrm>
            <a:custGeom>
              <a:avLst/>
              <a:gdLst/>
              <a:ahLst/>
              <a:cxnLst/>
              <a:rect l="l" t="t" r="r" b="b"/>
              <a:pathLst>
                <a:path w="1793875" h="638810">
                  <a:moveTo>
                    <a:pt x="0" y="0"/>
                  </a:moveTo>
                  <a:lnTo>
                    <a:pt x="1793399" y="0"/>
                  </a:lnTo>
                  <a:lnTo>
                    <a:pt x="1793399" y="638399"/>
                  </a:lnTo>
                  <a:lnTo>
                    <a:pt x="0" y="638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76099" y="1319949"/>
              <a:ext cx="1697355" cy="638810"/>
            </a:xfrm>
            <a:custGeom>
              <a:avLst/>
              <a:gdLst/>
              <a:ahLst/>
              <a:cxnLst/>
              <a:rect l="l" t="t" r="r" b="b"/>
              <a:pathLst>
                <a:path w="1697354" h="638810">
                  <a:moveTo>
                    <a:pt x="0" y="0"/>
                  </a:moveTo>
                  <a:lnTo>
                    <a:pt x="1697100" y="0"/>
                  </a:lnTo>
                  <a:lnTo>
                    <a:pt x="1697100" y="638399"/>
                  </a:lnTo>
                  <a:lnTo>
                    <a:pt x="0" y="638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9149" y="1319949"/>
              <a:ext cx="1793875" cy="638810"/>
            </a:xfrm>
            <a:custGeom>
              <a:avLst/>
              <a:gdLst/>
              <a:ahLst/>
              <a:cxnLst/>
              <a:rect l="l" t="t" r="r" b="b"/>
              <a:pathLst>
                <a:path w="1793875" h="638810">
                  <a:moveTo>
                    <a:pt x="0" y="0"/>
                  </a:moveTo>
                  <a:lnTo>
                    <a:pt x="1793399" y="0"/>
                  </a:lnTo>
                  <a:lnTo>
                    <a:pt x="1793399" y="638399"/>
                  </a:lnTo>
                  <a:lnTo>
                    <a:pt x="0" y="638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58750" y="2231563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7761C"/>
                </a:solidFill>
                <a:latin typeface="Arial MT"/>
                <a:cs typeface="Arial MT"/>
              </a:rPr>
              <a:t>Speech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58750" y="3145963"/>
            <a:ext cx="168148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20" dirty="0">
                <a:solidFill>
                  <a:srgbClr val="FF9900"/>
                </a:solidFill>
                <a:latin typeface="Arial MT"/>
                <a:cs typeface="Arial MT"/>
              </a:rPr>
              <a:t>Vocal</a:t>
            </a:r>
            <a:r>
              <a:rPr sz="1400" spc="-50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tract</a:t>
            </a:r>
            <a:r>
              <a:rPr sz="1400" spc="-4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frequency </a:t>
            </a:r>
            <a:r>
              <a:rPr sz="1400" spc="-37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9900"/>
                </a:solidFill>
                <a:latin typeface="Arial MT"/>
                <a:cs typeface="Arial MT"/>
              </a:rPr>
              <a:t>response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8750" y="4136563"/>
            <a:ext cx="10115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FF"/>
                </a:solidFill>
                <a:latin typeface="Arial MT"/>
                <a:cs typeface="Arial MT"/>
              </a:rPr>
              <a:t>Glottal</a:t>
            </a:r>
            <a:r>
              <a:rPr sz="1400" spc="-75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FF"/>
                </a:solidFill>
                <a:latin typeface="Arial MT"/>
                <a:cs typeface="Arial MT"/>
              </a:rPr>
              <a:t>pulse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5353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The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goal: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Separating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components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16212" y="1284072"/>
            <a:ext cx="5862955" cy="3346450"/>
            <a:chOff x="2516212" y="1284072"/>
            <a:chExt cx="5862955" cy="3346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6212" y="1284072"/>
              <a:ext cx="4079248" cy="14667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4950" y="3434769"/>
              <a:ext cx="3603874" cy="11957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1574" y="2750847"/>
              <a:ext cx="1843405" cy="628650"/>
            </a:xfrm>
            <a:custGeom>
              <a:avLst/>
              <a:gdLst/>
              <a:ahLst/>
              <a:cxnLst/>
              <a:rect l="l" t="t" r="r" b="b"/>
              <a:pathLst>
                <a:path w="1843404" h="628650">
                  <a:moveTo>
                    <a:pt x="0" y="0"/>
                  </a:moveTo>
                  <a:lnTo>
                    <a:pt x="1842930" y="628648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4980" y="3320536"/>
              <a:ext cx="166544" cy="1179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75024" y="3423575"/>
              <a:ext cx="3317875" cy="1132205"/>
            </a:xfrm>
            <a:custGeom>
              <a:avLst/>
              <a:gdLst/>
              <a:ahLst/>
              <a:cxnLst/>
              <a:rect l="l" t="t" r="r" b="b"/>
              <a:pathLst>
                <a:path w="3317875" h="1132204">
                  <a:moveTo>
                    <a:pt x="3072049" y="0"/>
                  </a:moveTo>
                  <a:lnTo>
                    <a:pt x="49" y="1088699"/>
                  </a:lnTo>
                </a:path>
                <a:path w="3317875" h="1132204">
                  <a:moveTo>
                    <a:pt x="3317699" y="1131674"/>
                  </a:moveTo>
                  <a:lnTo>
                    <a:pt x="0" y="3674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68870" y="2826487"/>
            <a:ext cx="3607435" cy="1788160"/>
            <a:chOff x="768870" y="2826487"/>
            <a:chExt cx="3607435" cy="178816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870" y="3434775"/>
              <a:ext cx="3538079" cy="11793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27992" y="2840775"/>
              <a:ext cx="1633855" cy="540385"/>
            </a:xfrm>
            <a:custGeom>
              <a:avLst/>
              <a:gdLst/>
              <a:ahLst/>
              <a:cxnLst/>
              <a:rect l="l" t="t" r="r" b="b"/>
              <a:pathLst>
                <a:path w="1633854" h="540385">
                  <a:moveTo>
                    <a:pt x="1633618" y="0"/>
                  </a:moveTo>
                  <a:lnTo>
                    <a:pt x="0" y="540174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0585" y="3321850"/>
              <a:ext cx="166512" cy="118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774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Separating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components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8767" y="1688050"/>
            <a:ext cx="2746843" cy="26569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72824" y="2933970"/>
            <a:ext cx="1441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 MT"/>
                <a:cs typeface="Arial MT"/>
              </a:rPr>
              <a:t>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0026" y="4350738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Hz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3495" y="2600034"/>
            <a:ext cx="3724275" cy="82550"/>
            <a:chOff x="883495" y="2600034"/>
            <a:chExt cx="3724275" cy="82550"/>
          </a:xfrm>
        </p:grpSpPr>
        <p:sp>
          <p:nvSpPr>
            <p:cNvPr id="8" name="object 8"/>
            <p:cNvSpPr/>
            <p:nvPr/>
          </p:nvSpPr>
          <p:spPr>
            <a:xfrm>
              <a:off x="888575" y="2636287"/>
              <a:ext cx="3623310" cy="9525"/>
            </a:xfrm>
            <a:custGeom>
              <a:avLst/>
              <a:gdLst/>
              <a:ahLst/>
              <a:cxnLst/>
              <a:rect l="l" t="t" r="r" b="b"/>
              <a:pathLst>
                <a:path w="3623310" h="9525">
                  <a:moveTo>
                    <a:pt x="0" y="0"/>
                  </a:moveTo>
                  <a:lnTo>
                    <a:pt x="2559549" y="0"/>
                  </a:lnTo>
                </a:path>
                <a:path w="3623310" h="9525">
                  <a:moveTo>
                    <a:pt x="2624049" y="0"/>
                  </a:moveTo>
                  <a:lnTo>
                    <a:pt x="3623099" y="0"/>
                  </a:lnTo>
                </a:path>
                <a:path w="3623310" h="9525">
                  <a:moveTo>
                    <a:pt x="0" y="9524"/>
                  </a:moveTo>
                  <a:lnTo>
                    <a:pt x="3623099" y="9524"/>
                  </a:lnTo>
                </a:path>
              </a:pathLst>
            </a:custGeom>
            <a:ln w="9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2150" y="2600034"/>
              <a:ext cx="105500" cy="819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07100" y="2721113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quefrency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55362" y="2081012"/>
            <a:ext cx="454659" cy="282575"/>
            <a:chOff x="5055362" y="2081012"/>
            <a:chExt cx="454659" cy="282575"/>
          </a:xfrm>
        </p:grpSpPr>
        <p:sp>
          <p:nvSpPr>
            <p:cNvPr id="12" name="object 12"/>
            <p:cNvSpPr/>
            <p:nvPr/>
          </p:nvSpPr>
          <p:spPr>
            <a:xfrm>
              <a:off x="5060124" y="2085775"/>
              <a:ext cx="445134" cy="273050"/>
            </a:xfrm>
            <a:custGeom>
              <a:avLst/>
              <a:gdLst/>
              <a:ahLst/>
              <a:cxnLst/>
              <a:rect l="l" t="t" r="r" b="b"/>
              <a:pathLst>
                <a:path w="445135" h="273050">
                  <a:moveTo>
                    <a:pt x="136349" y="272699"/>
                  </a:moveTo>
                  <a:lnTo>
                    <a:pt x="0" y="136349"/>
                  </a:lnTo>
                  <a:lnTo>
                    <a:pt x="136349" y="0"/>
                  </a:lnTo>
                  <a:lnTo>
                    <a:pt x="136349" y="68174"/>
                  </a:lnTo>
                  <a:lnTo>
                    <a:pt x="444899" y="68174"/>
                  </a:lnTo>
                  <a:lnTo>
                    <a:pt x="444899" y="204524"/>
                  </a:lnTo>
                  <a:lnTo>
                    <a:pt x="136349" y="204524"/>
                  </a:lnTo>
                  <a:lnTo>
                    <a:pt x="136349" y="2726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60124" y="2085775"/>
              <a:ext cx="445134" cy="273050"/>
            </a:xfrm>
            <a:custGeom>
              <a:avLst/>
              <a:gdLst/>
              <a:ahLst/>
              <a:cxnLst/>
              <a:rect l="l" t="t" r="r" b="b"/>
              <a:pathLst>
                <a:path w="445135" h="273050">
                  <a:moveTo>
                    <a:pt x="444899" y="204524"/>
                  </a:moveTo>
                  <a:lnTo>
                    <a:pt x="136349" y="204524"/>
                  </a:lnTo>
                  <a:lnTo>
                    <a:pt x="136349" y="272699"/>
                  </a:lnTo>
                  <a:lnTo>
                    <a:pt x="0" y="136349"/>
                  </a:lnTo>
                  <a:lnTo>
                    <a:pt x="136349" y="0"/>
                  </a:lnTo>
                  <a:lnTo>
                    <a:pt x="136349" y="68174"/>
                  </a:lnTo>
                  <a:lnTo>
                    <a:pt x="444899" y="68174"/>
                  </a:lnTo>
                  <a:lnTo>
                    <a:pt x="444899" y="2045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47228" y="1811513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IDFT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2569" y="1276900"/>
            <a:ext cx="3032450" cy="2170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82274" y="1384562"/>
            <a:ext cx="3557904" cy="1879600"/>
            <a:chOff x="782274" y="1384562"/>
            <a:chExt cx="3557904" cy="1879600"/>
          </a:xfrm>
        </p:grpSpPr>
        <p:sp>
          <p:nvSpPr>
            <p:cNvPr id="17" name="object 17"/>
            <p:cNvSpPr/>
            <p:nvPr/>
          </p:nvSpPr>
          <p:spPr>
            <a:xfrm>
              <a:off x="1162124" y="1750374"/>
              <a:ext cx="64769" cy="890905"/>
            </a:xfrm>
            <a:custGeom>
              <a:avLst/>
              <a:gdLst/>
              <a:ahLst/>
              <a:cxnLst/>
              <a:rect l="l" t="t" r="r" b="b"/>
              <a:pathLst>
                <a:path w="64769" h="890905">
                  <a:moveTo>
                    <a:pt x="64499" y="890699"/>
                  </a:moveTo>
                  <a:lnTo>
                    <a:pt x="0" y="890699"/>
                  </a:lnTo>
                  <a:lnTo>
                    <a:pt x="0" y="0"/>
                  </a:lnTo>
                  <a:lnTo>
                    <a:pt x="64499" y="0"/>
                  </a:lnTo>
                  <a:lnTo>
                    <a:pt x="64499" y="890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2124" y="1750374"/>
              <a:ext cx="64769" cy="890905"/>
            </a:xfrm>
            <a:custGeom>
              <a:avLst/>
              <a:gdLst/>
              <a:ahLst/>
              <a:cxnLst/>
              <a:rect l="l" t="t" r="r" b="b"/>
              <a:pathLst>
                <a:path w="64769" h="890905">
                  <a:moveTo>
                    <a:pt x="0" y="0"/>
                  </a:moveTo>
                  <a:lnTo>
                    <a:pt x="64499" y="0"/>
                  </a:lnTo>
                  <a:lnTo>
                    <a:pt x="64499" y="890699"/>
                  </a:lnTo>
                  <a:lnTo>
                    <a:pt x="0" y="890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48125" y="2068374"/>
              <a:ext cx="64769" cy="572770"/>
            </a:xfrm>
            <a:custGeom>
              <a:avLst/>
              <a:gdLst/>
              <a:ahLst/>
              <a:cxnLst/>
              <a:rect l="l" t="t" r="r" b="b"/>
              <a:pathLst>
                <a:path w="64770" h="572769">
                  <a:moveTo>
                    <a:pt x="64499" y="572699"/>
                  </a:moveTo>
                  <a:lnTo>
                    <a:pt x="0" y="572699"/>
                  </a:lnTo>
                  <a:lnTo>
                    <a:pt x="0" y="0"/>
                  </a:lnTo>
                  <a:lnTo>
                    <a:pt x="64499" y="0"/>
                  </a:lnTo>
                  <a:lnTo>
                    <a:pt x="64499" y="57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48125" y="2068374"/>
              <a:ext cx="64769" cy="572770"/>
            </a:xfrm>
            <a:custGeom>
              <a:avLst/>
              <a:gdLst/>
              <a:ahLst/>
              <a:cxnLst/>
              <a:rect l="l" t="t" r="r" b="b"/>
              <a:pathLst>
                <a:path w="64770" h="572769">
                  <a:moveTo>
                    <a:pt x="0" y="0"/>
                  </a:moveTo>
                  <a:lnTo>
                    <a:pt x="64499" y="0"/>
                  </a:lnTo>
                  <a:lnTo>
                    <a:pt x="64499" y="572699"/>
                  </a:lnTo>
                  <a:lnTo>
                    <a:pt x="0" y="572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1799" y="1549499"/>
              <a:ext cx="990600" cy="1492250"/>
            </a:xfrm>
            <a:custGeom>
              <a:avLst/>
              <a:gdLst/>
              <a:ahLst/>
              <a:cxnLst/>
              <a:rect l="l" t="t" r="r" b="b"/>
              <a:pathLst>
                <a:path w="990600" h="1492250">
                  <a:moveTo>
                    <a:pt x="0" y="0"/>
                  </a:moveTo>
                  <a:lnTo>
                    <a:pt x="989999" y="0"/>
                  </a:lnTo>
                  <a:lnTo>
                    <a:pt x="989999" y="1492199"/>
                  </a:lnTo>
                  <a:lnTo>
                    <a:pt x="0" y="1492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53999" y="1549499"/>
              <a:ext cx="990600" cy="1492250"/>
            </a:xfrm>
            <a:custGeom>
              <a:avLst/>
              <a:gdLst/>
              <a:ahLst/>
              <a:cxnLst/>
              <a:rect l="l" t="t" r="r" b="b"/>
              <a:pathLst>
                <a:path w="990600" h="1492250">
                  <a:moveTo>
                    <a:pt x="989999" y="0"/>
                  </a:moveTo>
                  <a:lnTo>
                    <a:pt x="0" y="0"/>
                  </a:lnTo>
                  <a:lnTo>
                    <a:pt x="0" y="1492199"/>
                  </a:lnTo>
                  <a:lnTo>
                    <a:pt x="989999" y="1492199"/>
                  </a:lnTo>
                  <a:lnTo>
                    <a:pt x="989999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76899" y="1398849"/>
              <a:ext cx="1349375" cy="1851025"/>
            </a:xfrm>
            <a:custGeom>
              <a:avLst/>
              <a:gdLst/>
              <a:ahLst/>
              <a:cxnLst/>
              <a:rect l="l" t="t" r="r" b="b"/>
              <a:pathLst>
                <a:path w="1349375" h="1851025">
                  <a:moveTo>
                    <a:pt x="1348799" y="0"/>
                  </a:moveTo>
                  <a:lnTo>
                    <a:pt x="0" y="1850699"/>
                  </a:lnTo>
                </a:path>
                <a:path w="1349375" h="1851025">
                  <a:moveTo>
                    <a:pt x="1348799" y="18506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722712" y="2645674"/>
            <a:ext cx="3079750" cy="1881505"/>
            <a:chOff x="5722712" y="2645674"/>
            <a:chExt cx="3079750" cy="1881505"/>
          </a:xfrm>
        </p:grpSpPr>
        <p:sp>
          <p:nvSpPr>
            <p:cNvPr id="25" name="object 25"/>
            <p:cNvSpPr/>
            <p:nvPr/>
          </p:nvSpPr>
          <p:spPr>
            <a:xfrm>
              <a:off x="5848774" y="2655199"/>
              <a:ext cx="2747010" cy="795655"/>
            </a:xfrm>
            <a:custGeom>
              <a:avLst/>
              <a:gdLst/>
              <a:ahLst/>
              <a:cxnLst/>
              <a:rect l="l" t="t" r="r" b="b"/>
              <a:pathLst>
                <a:path w="2747009" h="795654">
                  <a:moveTo>
                    <a:pt x="0" y="0"/>
                  </a:moveTo>
                  <a:lnTo>
                    <a:pt x="2746799" y="0"/>
                  </a:lnTo>
                  <a:lnTo>
                    <a:pt x="2746799" y="795299"/>
                  </a:lnTo>
                  <a:lnTo>
                    <a:pt x="0" y="795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48774" y="3569599"/>
              <a:ext cx="2747010" cy="795655"/>
            </a:xfrm>
            <a:custGeom>
              <a:avLst/>
              <a:gdLst/>
              <a:ahLst/>
              <a:cxnLst/>
              <a:rect l="l" t="t" r="r" b="b"/>
              <a:pathLst>
                <a:path w="2747009" h="795654">
                  <a:moveTo>
                    <a:pt x="0" y="0"/>
                  </a:moveTo>
                  <a:lnTo>
                    <a:pt x="2746799" y="0"/>
                  </a:lnTo>
                  <a:lnTo>
                    <a:pt x="2746799" y="795299"/>
                  </a:lnTo>
                  <a:lnTo>
                    <a:pt x="0" y="795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36999" y="3579649"/>
              <a:ext cx="3051175" cy="932815"/>
            </a:xfrm>
            <a:custGeom>
              <a:avLst/>
              <a:gdLst/>
              <a:ahLst/>
              <a:cxnLst/>
              <a:rect l="l" t="t" r="r" b="b"/>
              <a:pathLst>
                <a:path w="3051175" h="932814">
                  <a:moveTo>
                    <a:pt x="3050699" y="0"/>
                  </a:moveTo>
                  <a:lnTo>
                    <a:pt x="152399" y="932699"/>
                  </a:lnTo>
                </a:path>
                <a:path w="3051175" h="932814">
                  <a:moveTo>
                    <a:pt x="2898299" y="9326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90550" y="3477830"/>
            <a:ext cx="4044950" cy="961390"/>
            <a:chOff x="590550" y="3477830"/>
            <a:chExt cx="4044950" cy="96139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550" y="3771500"/>
              <a:ext cx="3981449" cy="4952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34074" y="3538349"/>
              <a:ext cx="990600" cy="826769"/>
            </a:xfrm>
            <a:custGeom>
              <a:avLst/>
              <a:gdLst/>
              <a:ahLst/>
              <a:cxnLst/>
              <a:rect l="l" t="t" r="r" b="b"/>
              <a:pathLst>
                <a:path w="990600" h="826770">
                  <a:moveTo>
                    <a:pt x="0" y="0"/>
                  </a:moveTo>
                  <a:lnTo>
                    <a:pt x="989999" y="0"/>
                  </a:lnTo>
                  <a:lnTo>
                    <a:pt x="989999" y="826499"/>
                  </a:lnTo>
                  <a:lnTo>
                    <a:pt x="0" y="826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35974" y="3538349"/>
              <a:ext cx="990600" cy="859790"/>
            </a:xfrm>
            <a:custGeom>
              <a:avLst/>
              <a:gdLst/>
              <a:ahLst/>
              <a:cxnLst/>
              <a:rect l="l" t="t" r="r" b="b"/>
              <a:pathLst>
                <a:path w="990600" h="859789">
                  <a:moveTo>
                    <a:pt x="0" y="0"/>
                  </a:moveTo>
                  <a:lnTo>
                    <a:pt x="989999" y="0"/>
                  </a:lnTo>
                  <a:lnTo>
                    <a:pt x="989999" y="859199"/>
                  </a:lnTo>
                  <a:lnTo>
                    <a:pt x="0" y="85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29172" y="3492118"/>
              <a:ext cx="802005" cy="932815"/>
            </a:xfrm>
            <a:custGeom>
              <a:avLst/>
              <a:gdLst/>
              <a:ahLst/>
              <a:cxnLst/>
              <a:rect l="l" t="t" r="r" b="b"/>
              <a:pathLst>
                <a:path w="802005" h="932814">
                  <a:moveTo>
                    <a:pt x="801599" y="0"/>
                  </a:moveTo>
                  <a:lnTo>
                    <a:pt x="0" y="932699"/>
                  </a:lnTo>
                </a:path>
                <a:path w="802005" h="932814">
                  <a:moveTo>
                    <a:pt x="801599" y="9326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3383"/>
            <a:ext cx="62337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Computing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Mel-Frequency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Cepstral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Coefficients</a:t>
            </a:r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79674" y="1320775"/>
            <a:ext cx="1355725" cy="304800"/>
          </a:xfrm>
          <a:prstGeom prst="rect">
            <a:avLst/>
          </a:prstGeom>
          <a:ln w="9524">
            <a:solidFill>
              <a:srgbClr val="FF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320"/>
              </a:spcBef>
            </a:pPr>
            <a:r>
              <a:rPr sz="1400" spc="-15" dirty="0">
                <a:latin typeface="Arial MT"/>
                <a:cs typeface="Arial MT"/>
              </a:rPr>
              <a:t>Waveform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9674" y="1838075"/>
            <a:ext cx="1355725" cy="304800"/>
          </a:xfrm>
          <a:prstGeom prst="rect">
            <a:avLst/>
          </a:prstGeom>
          <a:ln w="9524">
            <a:solidFill>
              <a:srgbClr val="FF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latin typeface="Arial MT"/>
                <a:cs typeface="Arial MT"/>
              </a:rPr>
              <a:t>DFT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9674" y="2332350"/>
            <a:ext cx="1355725" cy="631825"/>
          </a:xfrm>
          <a:prstGeom prst="rect">
            <a:avLst/>
          </a:prstGeom>
          <a:ln w="9524">
            <a:solidFill>
              <a:srgbClr val="FF00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297180" marR="96520" indent="-193040">
              <a:lnSpc>
                <a:spcPts val="1650"/>
              </a:lnSpc>
              <a:spcBef>
                <a:spcPts val="860"/>
              </a:spcBef>
            </a:pPr>
            <a:r>
              <a:rPr sz="1400" spc="-5" dirty="0">
                <a:latin typeface="Arial MT"/>
                <a:cs typeface="Arial MT"/>
              </a:rPr>
              <a:t>Log-Amplitude  Spectrum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9674" y="3198174"/>
            <a:ext cx="1355725" cy="335915"/>
          </a:xfrm>
          <a:prstGeom prst="rect">
            <a:avLst/>
          </a:prstGeom>
          <a:ln w="9524">
            <a:solidFill>
              <a:srgbClr val="00FF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Mel-Scaling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9674" y="3768499"/>
            <a:ext cx="1355725" cy="631825"/>
          </a:xfrm>
          <a:prstGeom prst="rect">
            <a:avLst/>
          </a:prstGeom>
          <a:ln w="9524">
            <a:solidFill>
              <a:srgbClr val="00FF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76225" marR="267970" indent="-635" algn="ctr">
              <a:lnSpc>
                <a:spcPts val="1650"/>
              </a:lnSpc>
              <a:spcBef>
                <a:spcPts val="20"/>
              </a:spcBef>
            </a:pPr>
            <a:r>
              <a:rPr sz="1400" spc="-5" dirty="0">
                <a:latin typeface="Arial MT"/>
                <a:cs typeface="Arial MT"/>
              </a:rPr>
              <a:t>Discrete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Cosine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ransform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37029" y="1625575"/>
            <a:ext cx="41275" cy="203835"/>
            <a:chOff x="3837029" y="1625575"/>
            <a:chExt cx="41275" cy="203835"/>
          </a:xfrm>
        </p:grpSpPr>
        <p:sp>
          <p:nvSpPr>
            <p:cNvPr id="10" name="object 10"/>
            <p:cNvSpPr/>
            <p:nvPr/>
          </p:nvSpPr>
          <p:spPr>
            <a:xfrm>
              <a:off x="3857524" y="1625575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0"/>
                  </a:moveTo>
                  <a:lnTo>
                    <a:pt x="0" y="1552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41792" y="17808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1792" y="17808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837029" y="2142875"/>
            <a:ext cx="41275" cy="203835"/>
            <a:chOff x="3837029" y="2142875"/>
            <a:chExt cx="41275" cy="203835"/>
          </a:xfrm>
        </p:grpSpPr>
        <p:sp>
          <p:nvSpPr>
            <p:cNvPr id="14" name="object 14"/>
            <p:cNvSpPr/>
            <p:nvPr/>
          </p:nvSpPr>
          <p:spPr>
            <a:xfrm>
              <a:off x="3857524" y="2142875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0"/>
                  </a:moveTo>
                  <a:lnTo>
                    <a:pt x="0" y="1552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41792" y="22981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41792" y="22981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837029" y="2985774"/>
            <a:ext cx="41275" cy="203835"/>
            <a:chOff x="3837029" y="2985774"/>
            <a:chExt cx="41275" cy="203835"/>
          </a:xfrm>
        </p:grpSpPr>
        <p:sp>
          <p:nvSpPr>
            <p:cNvPr id="18" name="object 18"/>
            <p:cNvSpPr/>
            <p:nvPr/>
          </p:nvSpPr>
          <p:spPr>
            <a:xfrm>
              <a:off x="3857524" y="2985774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0"/>
                  </a:moveTo>
                  <a:lnTo>
                    <a:pt x="0" y="1552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41792" y="31410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41792" y="31410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837029" y="3533874"/>
            <a:ext cx="41275" cy="203835"/>
            <a:chOff x="3837029" y="3533874"/>
            <a:chExt cx="41275" cy="203835"/>
          </a:xfrm>
        </p:grpSpPr>
        <p:sp>
          <p:nvSpPr>
            <p:cNvPr id="22" name="object 22"/>
            <p:cNvSpPr/>
            <p:nvPr/>
          </p:nvSpPr>
          <p:spPr>
            <a:xfrm>
              <a:off x="3857524" y="3533874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0"/>
                  </a:moveTo>
                  <a:lnTo>
                    <a:pt x="0" y="1552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41792" y="36891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41792" y="36891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837029" y="4399700"/>
            <a:ext cx="41275" cy="203835"/>
            <a:chOff x="3837029" y="4399700"/>
            <a:chExt cx="41275" cy="203835"/>
          </a:xfrm>
        </p:grpSpPr>
        <p:sp>
          <p:nvSpPr>
            <p:cNvPr id="26" name="object 26"/>
            <p:cNvSpPr/>
            <p:nvPr/>
          </p:nvSpPr>
          <p:spPr>
            <a:xfrm>
              <a:off x="3857524" y="4399700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0"/>
                  </a:moveTo>
                  <a:lnTo>
                    <a:pt x="0" y="1552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41792" y="455495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41792" y="455495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35016" y="4642691"/>
            <a:ext cx="628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MFCCs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281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Threshold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of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hearing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5928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Human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perceive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sounds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small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intensities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048255"/>
            <a:ext cx="3276599" cy="447291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B50F04D7-1C5D-4A10-8391-5E36CDF7131A}"/>
              </a:ext>
            </a:extLst>
          </p:cNvPr>
          <p:cNvSpPr txBox="1">
            <a:spLocks/>
          </p:cNvSpPr>
          <p:nvPr/>
        </p:nvSpPr>
        <p:spPr>
          <a:xfrm>
            <a:off x="273439" y="2799129"/>
            <a:ext cx="2767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300" b="0" i="0">
                <a:solidFill>
                  <a:srgbClr val="FF0000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-5">
                <a:solidFill>
                  <a:srgbClr val="000000"/>
                </a:solidFill>
              </a:rPr>
              <a:t>Threshold</a:t>
            </a:r>
            <a:r>
              <a:rPr lang="en-US" sz="2800" kern="0" spc="-55">
                <a:solidFill>
                  <a:srgbClr val="000000"/>
                </a:solidFill>
              </a:rPr>
              <a:t> </a:t>
            </a:r>
            <a:r>
              <a:rPr lang="en-US" sz="2800" kern="0" spc="-5">
                <a:solidFill>
                  <a:srgbClr val="000000"/>
                </a:solidFill>
              </a:rPr>
              <a:t>of</a:t>
            </a:r>
            <a:r>
              <a:rPr lang="en-US" sz="2800" kern="0" spc="-45">
                <a:solidFill>
                  <a:srgbClr val="000000"/>
                </a:solidFill>
              </a:rPr>
              <a:t> </a:t>
            </a:r>
            <a:r>
              <a:rPr lang="en-US" sz="2800" kern="0" spc="-5">
                <a:solidFill>
                  <a:srgbClr val="000000"/>
                </a:solidFill>
              </a:rPr>
              <a:t>pain</a:t>
            </a:r>
            <a:endParaRPr lang="en-US" sz="2800" kern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1FC7F8-4D32-4AB9-ABC8-AA76E76DD71D}"/>
              </a:ext>
            </a:extLst>
          </p:cNvPr>
          <p:cNvSpPr/>
          <p:nvPr/>
        </p:nvSpPr>
        <p:spPr>
          <a:xfrm>
            <a:off x="315775" y="3302261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8E1F8405-B33B-4EB5-8DBE-255ADC39B1A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75" y="3793236"/>
            <a:ext cx="3341825" cy="53339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7706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How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many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coefficients?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7873365" cy="1614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Traditionally: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first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12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13</a:t>
            </a:r>
            <a:r>
              <a:rPr sz="1800" spc="-10" dirty="0">
                <a:latin typeface="Arial MT"/>
                <a:cs typeface="Arial MT"/>
              </a:rPr>
              <a:t> coefficients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First</a:t>
            </a:r>
            <a:r>
              <a:rPr sz="1800" spc="-10" dirty="0">
                <a:latin typeface="Arial MT"/>
                <a:cs typeface="Arial MT"/>
              </a:rPr>
              <a:t> coefficients </a:t>
            </a:r>
            <a:r>
              <a:rPr sz="1800" dirty="0">
                <a:latin typeface="Arial MT"/>
                <a:cs typeface="Arial MT"/>
              </a:rPr>
              <a:t>keep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(e.g.,</a:t>
            </a:r>
            <a:r>
              <a:rPr sz="1800" spc="-5" dirty="0">
                <a:latin typeface="Arial MT"/>
                <a:cs typeface="Arial MT"/>
              </a:rPr>
              <a:t> formants,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spectral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envelope)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Us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600" dirty="0">
                <a:latin typeface="Arial MT"/>
                <a:cs typeface="Arial MT"/>
              </a:rPr>
              <a:t>Δ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605" dirty="0">
                <a:latin typeface="Arial MT"/>
                <a:cs typeface="Arial MT"/>
              </a:rPr>
              <a:t>Δ</a:t>
            </a:r>
            <a:r>
              <a:rPr sz="1800" spc="-600" dirty="0">
                <a:latin typeface="Arial MT"/>
                <a:cs typeface="Arial MT"/>
              </a:rPr>
              <a:t>Δ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MFCCs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45" dirty="0">
                <a:latin typeface="Arial MT"/>
                <a:cs typeface="Arial MT"/>
              </a:rPr>
              <a:t>Total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39</a:t>
            </a:r>
            <a:r>
              <a:rPr sz="1800" spc="-10" dirty="0">
                <a:latin typeface="Arial MT"/>
                <a:cs typeface="Arial MT"/>
              </a:rPr>
              <a:t> coefficients </a:t>
            </a:r>
            <a:r>
              <a:rPr sz="1800" spc="-5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frame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020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Visualising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MFCCs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679" y="1569270"/>
            <a:ext cx="5341738" cy="32568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3425" y="2296938"/>
            <a:ext cx="10585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9900"/>
                </a:solidFill>
                <a:latin typeface="Arial MT"/>
                <a:cs typeface="Arial MT"/>
              </a:rPr>
              <a:t>#</a:t>
            </a:r>
            <a:r>
              <a:rPr sz="1400" spc="-4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9900"/>
                </a:solidFill>
                <a:latin typeface="Arial MT"/>
                <a:cs typeface="Arial MT"/>
              </a:rPr>
              <a:t>coefficients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4825" y="1230138"/>
            <a:ext cx="716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9900"/>
                </a:solidFill>
                <a:latin typeface="Arial MT"/>
                <a:cs typeface="Arial MT"/>
              </a:rPr>
              <a:t>#</a:t>
            </a:r>
            <a:r>
              <a:rPr sz="1400" spc="-80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frames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167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MFCCs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advantages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5101590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Describe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“large”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structures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spectrum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Ignore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fine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spectral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structures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15" dirty="0">
                <a:latin typeface="Arial MT"/>
                <a:cs typeface="Arial MT"/>
              </a:rPr>
              <a:t>Work </a:t>
            </a:r>
            <a:r>
              <a:rPr sz="1800" spc="-5" dirty="0">
                <a:latin typeface="Arial MT"/>
                <a:cs typeface="Arial MT"/>
              </a:rPr>
              <a:t>well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speech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processing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241301"/>
            <a:ext cx="8178800" cy="85180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2700"/>
              <a:t>参考书目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482600" y="1337236"/>
            <a:ext cx="8178800" cy="32954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1500" dirty="0"/>
              <a:t>Valerio </a:t>
            </a:r>
            <a:r>
              <a:rPr lang="en-US" altLang="zh-CN" sz="1500" dirty="0" err="1"/>
              <a:t>Velardo</a:t>
            </a:r>
            <a:r>
              <a:rPr lang="en-US" altLang="zh-CN" sz="1500" dirty="0"/>
              <a:t>, Audio Signal Processing for Machine Learning: https://www.youtube.com/watch?v=iCwMQJnKk2c&amp;list=PL-wATfeyAMNqIee7cH3q1bh4QJFAaeNv0</a:t>
            </a:r>
          </a:p>
          <a:p>
            <a:r>
              <a:rPr lang="en-US" altLang="zh-CN" sz="1500" dirty="0"/>
              <a:t>Daniel </a:t>
            </a:r>
            <a:r>
              <a:rPr lang="en-US" altLang="zh-CN" sz="1500" dirty="0" err="1"/>
              <a:t>Jurafsky</a:t>
            </a:r>
            <a:r>
              <a:rPr lang="en-US" altLang="zh-CN" sz="1500" dirty="0"/>
              <a:t> &amp; James H. Martin, Speech and Language Processing</a:t>
            </a:r>
          </a:p>
          <a:p>
            <a:r>
              <a:rPr lang="zh-CN" altLang="en-US" sz="1500" dirty="0"/>
              <a:t>李航，统计学习方法，清华大学出版社</a:t>
            </a:r>
            <a:endParaRPr lang="en-US" altLang="zh-CN" sz="1500" dirty="0"/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04000" y="4767263"/>
            <a:ext cx="2057400" cy="273844"/>
          </a:xfrm>
        </p:spPr>
        <p:txBody>
          <a:bodyPr>
            <a:normAutofit/>
          </a:bodyPr>
          <a:lstStyle/>
          <a:p>
            <a:pPr defTabSz="685800">
              <a:spcAft>
                <a:spcPts val="450"/>
              </a:spcAft>
            </a:pPr>
            <a:fld id="{FEAF9F01-5A7A-44BE-8F85-32FBB822075E}" type="slidenum">
              <a:rPr lang="en-US" altLang="zh-CN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pPr defTabSz="685800">
                <a:spcAft>
                  <a:spcPts val="450"/>
                </a:spcAft>
              </a:pPr>
              <a:t>113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98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174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Intensity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level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4023360" cy="1614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Logarithmic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scale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Arial MT"/>
                <a:cs typeface="Arial MT"/>
              </a:rPr>
              <a:t>Measured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decibels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(dB)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Ration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between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two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intensity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intensity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reference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(TOH)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0DBFD9DD-1F8D-404D-B8F8-4EE18847B8E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3257550"/>
            <a:ext cx="6172200" cy="12984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174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Intensity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level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144" y="1330757"/>
            <a:ext cx="6728726" cy="34020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156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Analog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signal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365569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Continuous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Continuous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amplitude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86CF3FB-F347-4AF4-A647-F7FC417E415E}"/>
              </a:ext>
            </a:extLst>
          </p:cNvPr>
          <p:cNvSpPr txBox="1">
            <a:spLocks/>
          </p:cNvSpPr>
          <p:nvPr/>
        </p:nvSpPr>
        <p:spPr>
          <a:xfrm>
            <a:off x="273439" y="2591206"/>
            <a:ext cx="2040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300" b="0" i="0">
                <a:solidFill>
                  <a:srgbClr val="FF0000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-5">
                <a:solidFill>
                  <a:srgbClr val="000000"/>
                </a:solidFill>
              </a:rPr>
              <a:t>Digital</a:t>
            </a:r>
            <a:r>
              <a:rPr lang="en-US" sz="2800" kern="0" spc="-90">
                <a:solidFill>
                  <a:srgbClr val="000000"/>
                </a:solidFill>
              </a:rPr>
              <a:t> </a:t>
            </a:r>
            <a:r>
              <a:rPr lang="en-US" sz="2800" kern="0">
                <a:solidFill>
                  <a:srgbClr val="000000"/>
                </a:solidFill>
              </a:rPr>
              <a:t>signal</a:t>
            </a:r>
            <a:endParaRPr lang="en-US" sz="2800" kern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38D5180-3E30-466F-A262-A518977DFB12}"/>
              </a:ext>
            </a:extLst>
          </p:cNvPr>
          <p:cNvSpPr/>
          <p:nvPr/>
        </p:nvSpPr>
        <p:spPr>
          <a:xfrm>
            <a:off x="315775" y="3094338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150A784-D792-4BC3-BD8D-A8D4B5C9D44C}"/>
              </a:ext>
            </a:extLst>
          </p:cNvPr>
          <p:cNvSpPr txBox="1"/>
          <p:nvPr/>
        </p:nvSpPr>
        <p:spPr>
          <a:xfrm>
            <a:off x="475249" y="3442668"/>
            <a:ext cx="582358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Sequence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discrete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points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take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finite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588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Sampling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period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9829" y="1184317"/>
            <a:ext cx="7572375" cy="3814445"/>
            <a:chOff x="549829" y="1184317"/>
            <a:chExt cx="7572375" cy="3814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325" y="1184317"/>
              <a:ext cx="7322798" cy="38139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6225" y="465839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5">
                  <a:moveTo>
                    <a:pt x="0" y="0"/>
                  </a:moveTo>
                  <a:lnTo>
                    <a:pt x="265499" y="0"/>
                  </a:lnTo>
                </a:path>
              </a:pathLst>
            </a:custGeom>
            <a:ln w="761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6198" y="4356415"/>
              <a:ext cx="608965" cy="313690"/>
            </a:xfrm>
            <a:custGeom>
              <a:avLst/>
              <a:gdLst/>
              <a:ahLst/>
              <a:cxnLst/>
              <a:rect l="l" t="t" r="r" b="b"/>
              <a:pathLst>
                <a:path w="608965" h="313689">
                  <a:moveTo>
                    <a:pt x="608501" y="31363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829" y="4307283"/>
              <a:ext cx="110309" cy="866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6400" y="3813775"/>
            <a:ext cx="413384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dirty="0">
                <a:solidFill>
                  <a:srgbClr val="00FF00"/>
                </a:solidFill>
                <a:latin typeface="Arial"/>
                <a:cs typeface="Arial"/>
              </a:rPr>
              <a:t>T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662" y="2338667"/>
            <a:ext cx="186374" cy="1863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26EECA-5084-41BF-A960-70111C77A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861" y="3160328"/>
            <a:ext cx="2681739" cy="10542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0186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Quantization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5723" y="1423159"/>
            <a:ext cx="3406466" cy="32178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274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Signal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domain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3495675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latin typeface="Arial MT"/>
              </a:rPr>
              <a:t>Time domain</a:t>
            </a:r>
          </a:p>
          <a:p>
            <a:pPr marL="379095" indent="-367030"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latin typeface="Arial MT"/>
              </a:rPr>
              <a:t>Frequency domain</a:t>
            </a:r>
          </a:p>
          <a:p>
            <a:pPr marL="379095" indent="-367030"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latin typeface="Arial MT"/>
              </a:rPr>
              <a:t>Time-frequency representation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725" y="2752924"/>
            <a:ext cx="2663550" cy="1836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3652" y="2843468"/>
            <a:ext cx="2663549" cy="15981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5925" y="2829125"/>
            <a:ext cx="2612146" cy="17251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816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Non-overlapping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frames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300" y="1452050"/>
            <a:ext cx="7544924" cy="235979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5649" y="1375199"/>
          <a:ext cx="2932427" cy="2426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6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120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Overlapping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frames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65649" y="1375199"/>
            <a:ext cx="7550784" cy="2446655"/>
            <a:chOff x="865649" y="1375199"/>
            <a:chExt cx="7550784" cy="24466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300" y="1452050"/>
              <a:ext cx="7544924" cy="2359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5174" y="1384724"/>
              <a:ext cx="488315" cy="2427605"/>
            </a:xfrm>
            <a:custGeom>
              <a:avLst/>
              <a:gdLst/>
              <a:ahLst/>
              <a:cxnLst/>
              <a:rect l="l" t="t" r="r" b="b"/>
              <a:pathLst>
                <a:path w="488315" h="2427604">
                  <a:moveTo>
                    <a:pt x="0" y="0"/>
                  </a:moveTo>
                  <a:lnTo>
                    <a:pt x="487799" y="0"/>
                  </a:lnTo>
                  <a:lnTo>
                    <a:pt x="487799" y="2426999"/>
                  </a:lnTo>
                  <a:lnTo>
                    <a:pt x="0" y="2426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8238" y="1384724"/>
              <a:ext cx="488315" cy="2427605"/>
            </a:xfrm>
            <a:custGeom>
              <a:avLst/>
              <a:gdLst/>
              <a:ahLst/>
              <a:cxnLst/>
              <a:rect l="l" t="t" r="r" b="b"/>
              <a:pathLst>
                <a:path w="488315" h="2427604">
                  <a:moveTo>
                    <a:pt x="0" y="0"/>
                  </a:moveTo>
                  <a:lnTo>
                    <a:pt x="487799" y="0"/>
                  </a:lnTo>
                  <a:lnTo>
                    <a:pt x="487799" y="2426999"/>
                  </a:lnTo>
                  <a:lnTo>
                    <a:pt x="0" y="2426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75176" y="3905179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>
                <a:moveTo>
                  <a:pt x="0" y="0"/>
                </a:moveTo>
                <a:lnTo>
                  <a:pt x="466199" y="0"/>
                </a:lnTo>
              </a:path>
            </a:pathLst>
          </a:custGeom>
          <a:ln w="380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0372" y="3917431"/>
            <a:ext cx="1012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frame</a:t>
            </a:r>
            <a:r>
              <a:rPr sz="1400" spc="-50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9900"/>
                </a:solidFill>
                <a:latin typeface="Arial MT"/>
                <a:cs typeface="Arial MT"/>
              </a:rPr>
              <a:t>size</a:t>
            </a:r>
            <a:r>
              <a:rPr sz="1400" spc="-4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9900"/>
                </a:solidFill>
                <a:latin typeface="Arial MT"/>
                <a:cs typeface="Arial MT"/>
              </a:rPr>
              <a:t>K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44962-1E08-0E93-B4DB-92523B10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DBADD0-C252-D818-E6F7-44B4DF74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听觉基础</a:t>
            </a:r>
            <a:endParaRPr lang="en-US" altLang="zh-CN" dirty="0"/>
          </a:p>
          <a:p>
            <a:pPr lvl="1"/>
            <a:r>
              <a:rPr lang="zh-CN" altLang="en-US" dirty="0"/>
              <a:t>语音的产生与感知</a:t>
            </a:r>
            <a:endParaRPr lang="en-US" altLang="zh-CN" dirty="0"/>
          </a:p>
          <a:p>
            <a:pPr lvl="1"/>
            <a:r>
              <a:rPr lang="zh-CN" altLang="en-US" dirty="0"/>
              <a:t>傅里叶变换从时域到频域</a:t>
            </a:r>
            <a:endParaRPr lang="en-US" altLang="zh-CN" dirty="0"/>
          </a:p>
          <a:p>
            <a:pPr lvl="1"/>
            <a:r>
              <a:rPr lang="zh-CN" altLang="en-US" dirty="0"/>
              <a:t>抽取声音特征</a:t>
            </a:r>
            <a:endParaRPr lang="en-US" altLang="zh-CN" dirty="0"/>
          </a:p>
          <a:p>
            <a:r>
              <a:rPr lang="zh-CN" altLang="en-US" dirty="0"/>
              <a:t>典型的听觉任务与模型</a:t>
            </a:r>
          </a:p>
        </p:txBody>
      </p:sp>
    </p:spTree>
    <p:extLst>
      <p:ext uri="{BB962C8B-B14F-4D97-AF65-F5344CB8AC3E}">
        <p14:creationId xmlns:p14="http://schemas.microsoft.com/office/powerpoint/2010/main" val="1953900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120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Overlapping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frames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65649" y="1375199"/>
            <a:ext cx="7550784" cy="2446655"/>
            <a:chOff x="865649" y="1375199"/>
            <a:chExt cx="7550784" cy="24466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300" y="1452050"/>
              <a:ext cx="7544924" cy="2359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5174" y="1384724"/>
              <a:ext cx="488315" cy="2427605"/>
            </a:xfrm>
            <a:custGeom>
              <a:avLst/>
              <a:gdLst/>
              <a:ahLst/>
              <a:cxnLst/>
              <a:rect l="l" t="t" r="r" b="b"/>
              <a:pathLst>
                <a:path w="488315" h="2427604">
                  <a:moveTo>
                    <a:pt x="0" y="0"/>
                  </a:moveTo>
                  <a:lnTo>
                    <a:pt x="487799" y="0"/>
                  </a:lnTo>
                  <a:lnTo>
                    <a:pt x="487799" y="2426999"/>
                  </a:lnTo>
                  <a:lnTo>
                    <a:pt x="0" y="2426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8238" y="1384724"/>
              <a:ext cx="488315" cy="2427605"/>
            </a:xfrm>
            <a:custGeom>
              <a:avLst/>
              <a:gdLst/>
              <a:ahLst/>
              <a:cxnLst/>
              <a:rect l="l" t="t" r="r" b="b"/>
              <a:pathLst>
                <a:path w="488315" h="2427604">
                  <a:moveTo>
                    <a:pt x="0" y="0"/>
                  </a:moveTo>
                  <a:lnTo>
                    <a:pt x="487799" y="0"/>
                  </a:lnTo>
                  <a:lnTo>
                    <a:pt x="487799" y="2426999"/>
                  </a:lnTo>
                  <a:lnTo>
                    <a:pt x="0" y="2426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5176" y="3500903"/>
              <a:ext cx="208279" cy="0"/>
            </a:xfrm>
            <a:custGeom>
              <a:avLst/>
              <a:gdLst/>
              <a:ahLst/>
              <a:cxnLst/>
              <a:rect l="l" t="t" r="r" b="b"/>
              <a:pathLst>
                <a:path w="208280">
                  <a:moveTo>
                    <a:pt x="0" y="0"/>
                  </a:moveTo>
                  <a:lnTo>
                    <a:pt x="207899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0372" y="3993631"/>
            <a:ext cx="855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FF"/>
                </a:solidFill>
                <a:latin typeface="Arial MT"/>
                <a:cs typeface="Arial MT"/>
              </a:rPr>
              <a:t>hop</a:t>
            </a:r>
            <a:r>
              <a:rPr sz="1400" spc="-75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FF"/>
                </a:solidFill>
                <a:latin typeface="Arial MT"/>
                <a:cs typeface="Arial MT"/>
              </a:rPr>
              <a:t>length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5506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Frequency-domain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feature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pipeline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507" y="1802695"/>
            <a:ext cx="518879" cy="1465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002" y="1399036"/>
            <a:ext cx="1214076" cy="3217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266562" y="2338462"/>
            <a:ext cx="521970" cy="282575"/>
            <a:chOff x="1266562" y="2338462"/>
            <a:chExt cx="521970" cy="282575"/>
          </a:xfrm>
        </p:grpSpPr>
        <p:sp>
          <p:nvSpPr>
            <p:cNvPr id="7" name="object 7"/>
            <p:cNvSpPr/>
            <p:nvPr/>
          </p:nvSpPr>
          <p:spPr>
            <a:xfrm>
              <a:off x="1271325" y="2343224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4" h="273050">
                  <a:moveTo>
                    <a:pt x="375749" y="272699"/>
                  </a:moveTo>
                  <a:lnTo>
                    <a:pt x="375749" y="204524"/>
                  </a:lnTo>
                  <a:lnTo>
                    <a:pt x="0" y="204524"/>
                  </a:lnTo>
                  <a:lnTo>
                    <a:pt x="0" y="68174"/>
                  </a:lnTo>
                  <a:lnTo>
                    <a:pt x="375749" y="68174"/>
                  </a:lnTo>
                  <a:lnTo>
                    <a:pt x="375749" y="0"/>
                  </a:lnTo>
                  <a:lnTo>
                    <a:pt x="512099" y="136349"/>
                  </a:lnTo>
                  <a:lnTo>
                    <a:pt x="375749" y="27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71325" y="2343224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4" h="273050">
                  <a:moveTo>
                    <a:pt x="0" y="68174"/>
                  </a:moveTo>
                  <a:lnTo>
                    <a:pt x="375749" y="68174"/>
                  </a:lnTo>
                  <a:lnTo>
                    <a:pt x="375749" y="0"/>
                  </a:lnTo>
                  <a:lnTo>
                    <a:pt x="512099" y="136349"/>
                  </a:lnTo>
                  <a:lnTo>
                    <a:pt x="375749" y="272699"/>
                  </a:lnTo>
                  <a:lnTo>
                    <a:pt x="375749" y="204524"/>
                  </a:lnTo>
                  <a:lnTo>
                    <a:pt x="0" y="204524"/>
                  </a:lnTo>
                  <a:lnTo>
                    <a:pt x="0" y="681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8124" y="1644096"/>
            <a:ext cx="1791213" cy="169205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704962" y="2338462"/>
            <a:ext cx="521970" cy="282575"/>
            <a:chOff x="3704962" y="2338462"/>
            <a:chExt cx="521970" cy="282575"/>
          </a:xfrm>
        </p:grpSpPr>
        <p:sp>
          <p:nvSpPr>
            <p:cNvPr id="11" name="object 11"/>
            <p:cNvSpPr/>
            <p:nvPr/>
          </p:nvSpPr>
          <p:spPr>
            <a:xfrm>
              <a:off x="3709725" y="2343224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5" h="273050">
                  <a:moveTo>
                    <a:pt x="375749" y="272699"/>
                  </a:moveTo>
                  <a:lnTo>
                    <a:pt x="375749" y="204524"/>
                  </a:lnTo>
                  <a:lnTo>
                    <a:pt x="0" y="204524"/>
                  </a:lnTo>
                  <a:lnTo>
                    <a:pt x="0" y="68174"/>
                  </a:lnTo>
                  <a:lnTo>
                    <a:pt x="375749" y="68174"/>
                  </a:lnTo>
                  <a:lnTo>
                    <a:pt x="375749" y="0"/>
                  </a:lnTo>
                  <a:lnTo>
                    <a:pt x="512099" y="136349"/>
                  </a:lnTo>
                  <a:lnTo>
                    <a:pt x="375749" y="27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09725" y="2343224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5" h="273050">
                  <a:moveTo>
                    <a:pt x="0" y="68174"/>
                  </a:moveTo>
                  <a:lnTo>
                    <a:pt x="375749" y="68174"/>
                  </a:lnTo>
                  <a:lnTo>
                    <a:pt x="375749" y="0"/>
                  </a:lnTo>
                  <a:lnTo>
                    <a:pt x="512099" y="136349"/>
                  </a:lnTo>
                  <a:lnTo>
                    <a:pt x="375749" y="272699"/>
                  </a:lnTo>
                  <a:lnTo>
                    <a:pt x="375749" y="204524"/>
                  </a:lnTo>
                  <a:lnTo>
                    <a:pt x="0" y="204524"/>
                  </a:lnTo>
                  <a:lnTo>
                    <a:pt x="0" y="681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90950" y="1956649"/>
            <a:ext cx="1914525" cy="10407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100" spc="-5" dirty="0">
                <a:latin typeface="Arial MT"/>
                <a:cs typeface="Arial MT"/>
              </a:rPr>
              <a:t>frame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1: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sample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1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…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128</a:t>
            </a:r>
            <a:endParaRPr sz="11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latin typeface="Arial MT"/>
                <a:cs typeface="Arial MT"/>
              </a:rPr>
              <a:t>frame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2: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sample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64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…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192</a:t>
            </a:r>
            <a:endParaRPr sz="11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latin typeface="Arial MT"/>
                <a:cs typeface="Arial MT"/>
              </a:rPr>
              <a:t>frame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3: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sample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128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…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256</a:t>
            </a:r>
            <a:endParaRPr sz="11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latin typeface="Arial MT"/>
                <a:cs typeface="Arial MT"/>
              </a:rPr>
              <a:t>frame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4: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sample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192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…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320</a:t>
            </a:r>
            <a:endParaRPr sz="11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latin typeface="Arial MT"/>
                <a:cs typeface="Arial MT"/>
              </a:rPr>
              <a:t>...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95762" y="2338462"/>
            <a:ext cx="521970" cy="282575"/>
            <a:chOff x="6295762" y="2338462"/>
            <a:chExt cx="521970" cy="282575"/>
          </a:xfrm>
        </p:grpSpPr>
        <p:sp>
          <p:nvSpPr>
            <p:cNvPr id="15" name="object 15"/>
            <p:cNvSpPr/>
            <p:nvPr/>
          </p:nvSpPr>
          <p:spPr>
            <a:xfrm>
              <a:off x="6300525" y="2343224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5" h="273050">
                  <a:moveTo>
                    <a:pt x="375749" y="272699"/>
                  </a:moveTo>
                  <a:lnTo>
                    <a:pt x="375749" y="204524"/>
                  </a:lnTo>
                  <a:lnTo>
                    <a:pt x="0" y="204524"/>
                  </a:lnTo>
                  <a:lnTo>
                    <a:pt x="0" y="68174"/>
                  </a:lnTo>
                  <a:lnTo>
                    <a:pt x="375749" y="68174"/>
                  </a:lnTo>
                  <a:lnTo>
                    <a:pt x="375749" y="0"/>
                  </a:lnTo>
                  <a:lnTo>
                    <a:pt x="512099" y="136349"/>
                  </a:lnTo>
                  <a:lnTo>
                    <a:pt x="375749" y="27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00525" y="2343224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5" h="273050">
                  <a:moveTo>
                    <a:pt x="0" y="68174"/>
                  </a:moveTo>
                  <a:lnTo>
                    <a:pt x="375749" y="68174"/>
                  </a:lnTo>
                  <a:lnTo>
                    <a:pt x="375749" y="0"/>
                  </a:lnTo>
                  <a:lnTo>
                    <a:pt x="512099" y="136349"/>
                  </a:lnTo>
                  <a:lnTo>
                    <a:pt x="375749" y="272699"/>
                  </a:lnTo>
                  <a:lnTo>
                    <a:pt x="375749" y="204524"/>
                  </a:lnTo>
                  <a:lnTo>
                    <a:pt x="0" y="204524"/>
                  </a:lnTo>
                  <a:lnTo>
                    <a:pt x="0" y="681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920512" y="2285637"/>
            <a:ext cx="1430020" cy="382905"/>
            <a:chOff x="6920512" y="2285637"/>
            <a:chExt cx="1430020" cy="382905"/>
          </a:xfrm>
        </p:grpSpPr>
        <p:sp>
          <p:nvSpPr>
            <p:cNvPr id="18" name="object 18"/>
            <p:cNvSpPr/>
            <p:nvPr/>
          </p:nvSpPr>
          <p:spPr>
            <a:xfrm>
              <a:off x="6925274" y="2290399"/>
              <a:ext cx="1420495" cy="373380"/>
            </a:xfrm>
            <a:custGeom>
              <a:avLst/>
              <a:gdLst/>
              <a:ahLst/>
              <a:cxnLst/>
              <a:rect l="l" t="t" r="r" b="b"/>
              <a:pathLst>
                <a:path w="1420495" h="373380">
                  <a:moveTo>
                    <a:pt x="1358348" y="372899"/>
                  </a:moveTo>
                  <a:lnTo>
                    <a:pt x="62151" y="372899"/>
                  </a:lnTo>
                  <a:lnTo>
                    <a:pt x="37959" y="368015"/>
                  </a:lnTo>
                  <a:lnTo>
                    <a:pt x="18203" y="354696"/>
                  </a:lnTo>
                  <a:lnTo>
                    <a:pt x="4884" y="334940"/>
                  </a:lnTo>
                  <a:lnTo>
                    <a:pt x="0" y="310748"/>
                  </a:lnTo>
                  <a:lnTo>
                    <a:pt x="0" y="62151"/>
                  </a:lnTo>
                  <a:lnTo>
                    <a:pt x="4884" y="37959"/>
                  </a:lnTo>
                  <a:lnTo>
                    <a:pt x="18203" y="18203"/>
                  </a:lnTo>
                  <a:lnTo>
                    <a:pt x="37959" y="4884"/>
                  </a:lnTo>
                  <a:lnTo>
                    <a:pt x="62151" y="0"/>
                  </a:lnTo>
                  <a:lnTo>
                    <a:pt x="1358348" y="0"/>
                  </a:lnTo>
                  <a:lnTo>
                    <a:pt x="1402295" y="18203"/>
                  </a:lnTo>
                  <a:lnTo>
                    <a:pt x="1420499" y="62151"/>
                  </a:lnTo>
                  <a:lnTo>
                    <a:pt x="1420499" y="310748"/>
                  </a:lnTo>
                  <a:lnTo>
                    <a:pt x="1415615" y="334940"/>
                  </a:lnTo>
                  <a:lnTo>
                    <a:pt x="1402296" y="354696"/>
                  </a:lnTo>
                  <a:lnTo>
                    <a:pt x="1382540" y="368015"/>
                  </a:lnTo>
                  <a:lnTo>
                    <a:pt x="1358348" y="3728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25274" y="2290399"/>
              <a:ext cx="1420495" cy="373380"/>
            </a:xfrm>
            <a:custGeom>
              <a:avLst/>
              <a:gdLst/>
              <a:ahLst/>
              <a:cxnLst/>
              <a:rect l="l" t="t" r="r" b="b"/>
              <a:pathLst>
                <a:path w="1420495" h="373380">
                  <a:moveTo>
                    <a:pt x="0" y="62151"/>
                  </a:moveTo>
                  <a:lnTo>
                    <a:pt x="4884" y="37959"/>
                  </a:lnTo>
                  <a:lnTo>
                    <a:pt x="18203" y="18203"/>
                  </a:lnTo>
                  <a:lnTo>
                    <a:pt x="37959" y="4884"/>
                  </a:lnTo>
                  <a:lnTo>
                    <a:pt x="62151" y="0"/>
                  </a:lnTo>
                  <a:lnTo>
                    <a:pt x="1358348" y="0"/>
                  </a:lnTo>
                  <a:lnTo>
                    <a:pt x="1402295" y="18203"/>
                  </a:lnTo>
                  <a:lnTo>
                    <a:pt x="1420499" y="62151"/>
                  </a:lnTo>
                  <a:lnTo>
                    <a:pt x="1420499" y="310748"/>
                  </a:lnTo>
                  <a:lnTo>
                    <a:pt x="1415615" y="334940"/>
                  </a:lnTo>
                  <a:lnTo>
                    <a:pt x="1402296" y="354696"/>
                  </a:lnTo>
                  <a:lnTo>
                    <a:pt x="1382540" y="368015"/>
                  </a:lnTo>
                  <a:lnTo>
                    <a:pt x="1358348" y="372899"/>
                  </a:lnTo>
                  <a:lnTo>
                    <a:pt x="62151" y="372899"/>
                  </a:lnTo>
                  <a:lnTo>
                    <a:pt x="37959" y="368015"/>
                  </a:lnTo>
                  <a:lnTo>
                    <a:pt x="18203" y="354696"/>
                  </a:lnTo>
                  <a:lnTo>
                    <a:pt x="4884" y="334940"/>
                  </a:lnTo>
                  <a:lnTo>
                    <a:pt x="0" y="310748"/>
                  </a:lnTo>
                  <a:lnTo>
                    <a:pt x="0" y="62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6431" y="2382870"/>
            <a:ext cx="618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windowing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94412" y="2751762"/>
            <a:ext cx="282575" cy="589280"/>
            <a:chOff x="7494412" y="2751762"/>
            <a:chExt cx="282575" cy="589280"/>
          </a:xfrm>
        </p:grpSpPr>
        <p:sp>
          <p:nvSpPr>
            <p:cNvPr id="22" name="object 22"/>
            <p:cNvSpPr/>
            <p:nvPr/>
          </p:nvSpPr>
          <p:spPr>
            <a:xfrm>
              <a:off x="7499174" y="2756524"/>
              <a:ext cx="273050" cy="579755"/>
            </a:xfrm>
            <a:custGeom>
              <a:avLst/>
              <a:gdLst/>
              <a:ahLst/>
              <a:cxnLst/>
              <a:rect l="l" t="t" r="r" b="b"/>
              <a:pathLst>
                <a:path w="273050" h="579754">
                  <a:moveTo>
                    <a:pt x="136349" y="579299"/>
                  </a:moveTo>
                  <a:lnTo>
                    <a:pt x="0" y="442949"/>
                  </a:lnTo>
                  <a:lnTo>
                    <a:pt x="68174" y="442949"/>
                  </a:lnTo>
                  <a:lnTo>
                    <a:pt x="68174" y="0"/>
                  </a:lnTo>
                  <a:lnTo>
                    <a:pt x="204524" y="0"/>
                  </a:lnTo>
                  <a:lnTo>
                    <a:pt x="204524" y="442949"/>
                  </a:lnTo>
                  <a:lnTo>
                    <a:pt x="272699" y="442949"/>
                  </a:lnTo>
                  <a:lnTo>
                    <a:pt x="136349" y="579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99174" y="2756524"/>
              <a:ext cx="273050" cy="579755"/>
            </a:xfrm>
            <a:custGeom>
              <a:avLst/>
              <a:gdLst/>
              <a:ahLst/>
              <a:cxnLst/>
              <a:rect l="l" t="t" r="r" b="b"/>
              <a:pathLst>
                <a:path w="273050" h="579754">
                  <a:moveTo>
                    <a:pt x="204524" y="0"/>
                  </a:moveTo>
                  <a:lnTo>
                    <a:pt x="204524" y="442949"/>
                  </a:lnTo>
                  <a:lnTo>
                    <a:pt x="272699" y="442949"/>
                  </a:lnTo>
                  <a:lnTo>
                    <a:pt x="136349" y="579299"/>
                  </a:lnTo>
                  <a:lnTo>
                    <a:pt x="0" y="442949"/>
                  </a:lnTo>
                  <a:lnTo>
                    <a:pt x="68174" y="442949"/>
                  </a:lnTo>
                  <a:lnTo>
                    <a:pt x="68174" y="0"/>
                  </a:lnTo>
                  <a:lnTo>
                    <a:pt x="2045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686479" y="3836192"/>
            <a:ext cx="1266825" cy="331470"/>
            <a:chOff x="4686479" y="3836192"/>
            <a:chExt cx="1266825" cy="331470"/>
          </a:xfrm>
        </p:grpSpPr>
        <p:sp>
          <p:nvSpPr>
            <p:cNvPr id="25" name="object 25"/>
            <p:cNvSpPr/>
            <p:nvPr/>
          </p:nvSpPr>
          <p:spPr>
            <a:xfrm>
              <a:off x="4691241" y="3840955"/>
              <a:ext cx="1257300" cy="321945"/>
            </a:xfrm>
            <a:custGeom>
              <a:avLst/>
              <a:gdLst/>
              <a:ahLst/>
              <a:cxnLst/>
              <a:rect l="l" t="t" r="r" b="b"/>
              <a:pathLst>
                <a:path w="1257300" h="321945">
                  <a:moveTo>
                    <a:pt x="1203348" y="321899"/>
                  </a:moveTo>
                  <a:lnTo>
                    <a:pt x="53651" y="321899"/>
                  </a:lnTo>
                  <a:lnTo>
                    <a:pt x="32767" y="317683"/>
                  </a:lnTo>
                  <a:lnTo>
                    <a:pt x="15713" y="306185"/>
                  </a:lnTo>
                  <a:lnTo>
                    <a:pt x="4216" y="289132"/>
                  </a:lnTo>
                  <a:lnTo>
                    <a:pt x="0" y="268248"/>
                  </a:lnTo>
                  <a:lnTo>
                    <a:pt x="0" y="53651"/>
                  </a:lnTo>
                  <a:lnTo>
                    <a:pt x="4216" y="32767"/>
                  </a:lnTo>
                  <a:lnTo>
                    <a:pt x="15713" y="15713"/>
                  </a:lnTo>
                  <a:lnTo>
                    <a:pt x="32767" y="4216"/>
                  </a:lnTo>
                  <a:lnTo>
                    <a:pt x="53651" y="0"/>
                  </a:lnTo>
                  <a:lnTo>
                    <a:pt x="1203348" y="0"/>
                  </a:lnTo>
                  <a:lnTo>
                    <a:pt x="1241285" y="15713"/>
                  </a:lnTo>
                  <a:lnTo>
                    <a:pt x="1256999" y="53651"/>
                  </a:lnTo>
                  <a:lnTo>
                    <a:pt x="1256999" y="268248"/>
                  </a:lnTo>
                  <a:lnTo>
                    <a:pt x="1252783" y="289132"/>
                  </a:lnTo>
                  <a:lnTo>
                    <a:pt x="1241285" y="306185"/>
                  </a:lnTo>
                  <a:lnTo>
                    <a:pt x="1224232" y="317683"/>
                  </a:lnTo>
                  <a:lnTo>
                    <a:pt x="1203348" y="3218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91241" y="3840955"/>
              <a:ext cx="1257300" cy="321945"/>
            </a:xfrm>
            <a:custGeom>
              <a:avLst/>
              <a:gdLst/>
              <a:ahLst/>
              <a:cxnLst/>
              <a:rect l="l" t="t" r="r" b="b"/>
              <a:pathLst>
                <a:path w="1257300" h="321945">
                  <a:moveTo>
                    <a:pt x="0" y="53651"/>
                  </a:moveTo>
                  <a:lnTo>
                    <a:pt x="4216" y="32767"/>
                  </a:lnTo>
                  <a:lnTo>
                    <a:pt x="15713" y="15713"/>
                  </a:lnTo>
                  <a:lnTo>
                    <a:pt x="32767" y="4216"/>
                  </a:lnTo>
                  <a:lnTo>
                    <a:pt x="53651" y="0"/>
                  </a:lnTo>
                  <a:lnTo>
                    <a:pt x="1203348" y="0"/>
                  </a:lnTo>
                  <a:lnTo>
                    <a:pt x="1241285" y="15713"/>
                  </a:lnTo>
                  <a:lnTo>
                    <a:pt x="1256999" y="53651"/>
                  </a:lnTo>
                  <a:lnTo>
                    <a:pt x="1256999" y="268248"/>
                  </a:lnTo>
                  <a:lnTo>
                    <a:pt x="1252783" y="289132"/>
                  </a:lnTo>
                  <a:lnTo>
                    <a:pt x="1241285" y="306185"/>
                  </a:lnTo>
                  <a:lnTo>
                    <a:pt x="1224232" y="317683"/>
                  </a:lnTo>
                  <a:lnTo>
                    <a:pt x="1203348" y="321899"/>
                  </a:lnTo>
                  <a:lnTo>
                    <a:pt x="53651" y="321899"/>
                  </a:lnTo>
                  <a:lnTo>
                    <a:pt x="32767" y="317683"/>
                  </a:lnTo>
                  <a:lnTo>
                    <a:pt x="15713" y="306185"/>
                  </a:lnTo>
                  <a:lnTo>
                    <a:pt x="4216" y="289132"/>
                  </a:lnTo>
                  <a:lnTo>
                    <a:pt x="0" y="268248"/>
                  </a:lnTo>
                  <a:lnTo>
                    <a:pt x="0" y="53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61244" y="3831725"/>
            <a:ext cx="717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795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feature </a:t>
            </a:r>
            <a:r>
              <a:rPr sz="1000" dirty="0">
                <a:latin typeface="Arial MT"/>
                <a:cs typeface="Arial MT"/>
              </a:rPr>
              <a:t> computation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2487" y="3795387"/>
            <a:ext cx="1430020" cy="423545"/>
            <a:chOff x="132487" y="3795387"/>
            <a:chExt cx="1430020" cy="423545"/>
          </a:xfrm>
        </p:grpSpPr>
        <p:sp>
          <p:nvSpPr>
            <p:cNvPr id="29" name="object 29"/>
            <p:cNvSpPr/>
            <p:nvPr/>
          </p:nvSpPr>
          <p:spPr>
            <a:xfrm>
              <a:off x="137250" y="3800149"/>
              <a:ext cx="1420495" cy="414020"/>
            </a:xfrm>
            <a:custGeom>
              <a:avLst/>
              <a:gdLst/>
              <a:ahLst/>
              <a:cxnLst/>
              <a:rect l="l" t="t" r="r" b="b"/>
              <a:pathLst>
                <a:path w="1420495" h="414020">
                  <a:moveTo>
                    <a:pt x="1351548" y="413699"/>
                  </a:moveTo>
                  <a:lnTo>
                    <a:pt x="68951" y="413699"/>
                  </a:lnTo>
                  <a:lnTo>
                    <a:pt x="42112" y="408281"/>
                  </a:lnTo>
                  <a:lnTo>
                    <a:pt x="20195" y="393504"/>
                  </a:lnTo>
                  <a:lnTo>
                    <a:pt x="5418" y="371587"/>
                  </a:lnTo>
                  <a:lnTo>
                    <a:pt x="0" y="344748"/>
                  </a:lnTo>
                  <a:lnTo>
                    <a:pt x="0" y="68951"/>
                  </a:lnTo>
                  <a:lnTo>
                    <a:pt x="5418" y="42112"/>
                  </a:lnTo>
                  <a:lnTo>
                    <a:pt x="20195" y="20195"/>
                  </a:lnTo>
                  <a:lnTo>
                    <a:pt x="42112" y="5418"/>
                  </a:lnTo>
                  <a:lnTo>
                    <a:pt x="68951" y="0"/>
                  </a:lnTo>
                  <a:lnTo>
                    <a:pt x="1351548" y="0"/>
                  </a:lnTo>
                  <a:lnTo>
                    <a:pt x="1389802" y="11584"/>
                  </a:lnTo>
                  <a:lnTo>
                    <a:pt x="1415251" y="42564"/>
                  </a:lnTo>
                  <a:lnTo>
                    <a:pt x="1420499" y="68951"/>
                  </a:lnTo>
                  <a:lnTo>
                    <a:pt x="1420499" y="344748"/>
                  </a:lnTo>
                  <a:lnTo>
                    <a:pt x="1415081" y="371587"/>
                  </a:lnTo>
                  <a:lnTo>
                    <a:pt x="1400304" y="393504"/>
                  </a:lnTo>
                  <a:lnTo>
                    <a:pt x="1378387" y="408281"/>
                  </a:lnTo>
                  <a:lnTo>
                    <a:pt x="1351548" y="413699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7250" y="3800149"/>
              <a:ext cx="1420495" cy="414020"/>
            </a:xfrm>
            <a:custGeom>
              <a:avLst/>
              <a:gdLst/>
              <a:ahLst/>
              <a:cxnLst/>
              <a:rect l="l" t="t" r="r" b="b"/>
              <a:pathLst>
                <a:path w="1420495" h="414020">
                  <a:moveTo>
                    <a:pt x="0" y="68951"/>
                  </a:moveTo>
                  <a:lnTo>
                    <a:pt x="5418" y="42112"/>
                  </a:lnTo>
                  <a:lnTo>
                    <a:pt x="20195" y="20195"/>
                  </a:lnTo>
                  <a:lnTo>
                    <a:pt x="42112" y="5418"/>
                  </a:lnTo>
                  <a:lnTo>
                    <a:pt x="68951" y="0"/>
                  </a:lnTo>
                  <a:lnTo>
                    <a:pt x="1351548" y="0"/>
                  </a:lnTo>
                  <a:lnTo>
                    <a:pt x="1389802" y="11584"/>
                  </a:lnTo>
                  <a:lnTo>
                    <a:pt x="1415251" y="42564"/>
                  </a:lnTo>
                  <a:lnTo>
                    <a:pt x="1420499" y="68951"/>
                  </a:lnTo>
                  <a:lnTo>
                    <a:pt x="1420499" y="344748"/>
                  </a:lnTo>
                  <a:lnTo>
                    <a:pt x="1415081" y="371587"/>
                  </a:lnTo>
                  <a:lnTo>
                    <a:pt x="1400304" y="393504"/>
                  </a:lnTo>
                  <a:lnTo>
                    <a:pt x="1378387" y="408281"/>
                  </a:lnTo>
                  <a:lnTo>
                    <a:pt x="1351548" y="413699"/>
                  </a:lnTo>
                  <a:lnTo>
                    <a:pt x="68951" y="413699"/>
                  </a:lnTo>
                  <a:lnTo>
                    <a:pt x="42112" y="408281"/>
                  </a:lnTo>
                  <a:lnTo>
                    <a:pt x="20195" y="393504"/>
                  </a:lnTo>
                  <a:lnTo>
                    <a:pt x="5418" y="371587"/>
                  </a:lnTo>
                  <a:lnTo>
                    <a:pt x="0" y="344748"/>
                  </a:lnTo>
                  <a:lnTo>
                    <a:pt x="0" y="689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02141" y="3836820"/>
            <a:ext cx="1091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464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feature </a:t>
            </a:r>
            <a:r>
              <a:rPr sz="1000" dirty="0">
                <a:latin typeface="Arial MT"/>
                <a:cs typeface="Arial MT"/>
              </a:rPr>
              <a:t> value/vector/matrix</a:t>
            </a: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62824" y="3425393"/>
            <a:ext cx="2145424" cy="1416868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5990943" y="3862487"/>
            <a:ext cx="521970" cy="282575"/>
            <a:chOff x="5990943" y="3862487"/>
            <a:chExt cx="521970" cy="282575"/>
          </a:xfrm>
        </p:grpSpPr>
        <p:sp>
          <p:nvSpPr>
            <p:cNvPr id="34" name="object 34"/>
            <p:cNvSpPr/>
            <p:nvPr/>
          </p:nvSpPr>
          <p:spPr>
            <a:xfrm>
              <a:off x="5995705" y="3867250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5" h="273050">
                  <a:moveTo>
                    <a:pt x="136349" y="272699"/>
                  </a:moveTo>
                  <a:lnTo>
                    <a:pt x="0" y="136349"/>
                  </a:lnTo>
                  <a:lnTo>
                    <a:pt x="136349" y="0"/>
                  </a:lnTo>
                  <a:lnTo>
                    <a:pt x="136349" y="68174"/>
                  </a:lnTo>
                  <a:lnTo>
                    <a:pt x="512099" y="68174"/>
                  </a:lnTo>
                  <a:lnTo>
                    <a:pt x="512099" y="204524"/>
                  </a:lnTo>
                  <a:lnTo>
                    <a:pt x="136349" y="204524"/>
                  </a:lnTo>
                  <a:lnTo>
                    <a:pt x="136349" y="27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95705" y="3867250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5" h="273050">
                  <a:moveTo>
                    <a:pt x="512099" y="204524"/>
                  </a:moveTo>
                  <a:lnTo>
                    <a:pt x="136349" y="204524"/>
                  </a:lnTo>
                  <a:lnTo>
                    <a:pt x="136349" y="272699"/>
                  </a:lnTo>
                  <a:lnTo>
                    <a:pt x="0" y="136349"/>
                  </a:lnTo>
                  <a:lnTo>
                    <a:pt x="136349" y="0"/>
                  </a:lnTo>
                  <a:lnTo>
                    <a:pt x="136349" y="68174"/>
                  </a:lnTo>
                  <a:lnTo>
                    <a:pt x="512099" y="68174"/>
                  </a:lnTo>
                  <a:lnTo>
                    <a:pt x="512099" y="2045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223356" y="3719236"/>
            <a:ext cx="1805939" cy="582295"/>
            <a:chOff x="2223356" y="3719236"/>
            <a:chExt cx="1805939" cy="582295"/>
          </a:xfrm>
        </p:grpSpPr>
        <p:sp>
          <p:nvSpPr>
            <p:cNvPr id="37" name="object 37"/>
            <p:cNvSpPr/>
            <p:nvPr/>
          </p:nvSpPr>
          <p:spPr>
            <a:xfrm>
              <a:off x="2228119" y="3723998"/>
              <a:ext cx="1796414" cy="572770"/>
            </a:xfrm>
            <a:custGeom>
              <a:avLst/>
              <a:gdLst/>
              <a:ahLst/>
              <a:cxnLst/>
              <a:rect l="l" t="t" r="r" b="b"/>
              <a:pathLst>
                <a:path w="1796414" h="572770">
                  <a:moveTo>
                    <a:pt x="1700347" y="572699"/>
                  </a:moveTo>
                  <a:lnTo>
                    <a:pt x="95451" y="572699"/>
                  </a:lnTo>
                  <a:lnTo>
                    <a:pt x="58297" y="565198"/>
                  </a:lnTo>
                  <a:lnTo>
                    <a:pt x="27957" y="544742"/>
                  </a:lnTo>
                  <a:lnTo>
                    <a:pt x="7501" y="514402"/>
                  </a:lnTo>
                  <a:lnTo>
                    <a:pt x="0" y="477248"/>
                  </a:lnTo>
                  <a:lnTo>
                    <a:pt x="0" y="95451"/>
                  </a:lnTo>
                  <a:lnTo>
                    <a:pt x="7501" y="58297"/>
                  </a:lnTo>
                  <a:lnTo>
                    <a:pt x="27957" y="27957"/>
                  </a:lnTo>
                  <a:lnTo>
                    <a:pt x="58297" y="7501"/>
                  </a:lnTo>
                  <a:lnTo>
                    <a:pt x="95451" y="0"/>
                  </a:lnTo>
                  <a:lnTo>
                    <a:pt x="1700347" y="0"/>
                  </a:lnTo>
                  <a:lnTo>
                    <a:pt x="1753305" y="16036"/>
                  </a:lnTo>
                  <a:lnTo>
                    <a:pt x="1788534" y="58923"/>
                  </a:lnTo>
                  <a:lnTo>
                    <a:pt x="1795799" y="95451"/>
                  </a:lnTo>
                  <a:lnTo>
                    <a:pt x="1795799" y="477248"/>
                  </a:lnTo>
                  <a:lnTo>
                    <a:pt x="1788298" y="514402"/>
                  </a:lnTo>
                  <a:lnTo>
                    <a:pt x="1767842" y="544742"/>
                  </a:lnTo>
                  <a:lnTo>
                    <a:pt x="1737502" y="565198"/>
                  </a:lnTo>
                  <a:lnTo>
                    <a:pt x="1700347" y="57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28119" y="3723998"/>
              <a:ext cx="1796414" cy="572770"/>
            </a:xfrm>
            <a:custGeom>
              <a:avLst/>
              <a:gdLst/>
              <a:ahLst/>
              <a:cxnLst/>
              <a:rect l="l" t="t" r="r" b="b"/>
              <a:pathLst>
                <a:path w="1796414" h="572770">
                  <a:moveTo>
                    <a:pt x="0" y="95451"/>
                  </a:moveTo>
                  <a:lnTo>
                    <a:pt x="7501" y="58297"/>
                  </a:lnTo>
                  <a:lnTo>
                    <a:pt x="27957" y="27957"/>
                  </a:lnTo>
                  <a:lnTo>
                    <a:pt x="58297" y="7501"/>
                  </a:lnTo>
                  <a:lnTo>
                    <a:pt x="95451" y="0"/>
                  </a:lnTo>
                  <a:lnTo>
                    <a:pt x="1700347" y="0"/>
                  </a:lnTo>
                  <a:lnTo>
                    <a:pt x="1753305" y="16036"/>
                  </a:lnTo>
                  <a:lnTo>
                    <a:pt x="1788534" y="58923"/>
                  </a:lnTo>
                  <a:lnTo>
                    <a:pt x="1795799" y="95451"/>
                  </a:lnTo>
                  <a:lnTo>
                    <a:pt x="1795799" y="477248"/>
                  </a:lnTo>
                  <a:lnTo>
                    <a:pt x="1788298" y="514402"/>
                  </a:lnTo>
                  <a:lnTo>
                    <a:pt x="1767842" y="544742"/>
                  </a:lnTo>
                  <a:lnTo>
                    <a:pt x="1737502" y="565198"/>
                  </a:lnTo>
                  <a:lnTo>
                    <a:pt x="1700347" y="572699"/>
                  </a:lnTo>
                  <a:lnTo>
                    <a:pt x="95451" y="572699"/>
                  </a:lnTo>
                  <a:lnTo>
                    <a:pt x="58297" y="565198"/>
                  </a:lnTo>
                  <a:lnTo>
                    <a:pt x="27957" y="544742"/>
                  </a:lnTo>
                  <a:lnTo>
                    <a:pt x="7501" y="514402"/>
                  </a:lnTo>
                  <a:lnTo>
                    <a:pt x="0" y="477248"/>
                  </a:lnTo>
                  <a:lnTo>
                    <a:pt x="0" y="954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478412" y="3840168"/>
            <a:ext cx="1295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908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aggregation </a:t>
            </a:r>
            <a:r>
              <a:rPr sz="1000" dirty="0">
                <a:latin typeface="Arial MT"/>
                <a:cs typeface="Arial MT"/>
              </a:rPr>
              <a:t> (mean,</a:t>
            </a:r>
            <a:r>
              <a:rPr sz="1000" spc="-5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median,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GMM)</a:t>
            </a:r>
            <a:endParaRPr sz="1000" dirty="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057248" y="3862487"/>
            <a:ext cx="521970" cy="282575"/>
            <a:chOff x="4057248" y="3862487"/>
            <a:chExt cx="521970" cy="282575"/>
          </a:xfrm>
        </p:grpSpPr>
        <p:sp>
          <p:nvSpPr>
            <p:cNvPr id="41" name="object 41"/>
            <p:cNvSpPr/>
            <p:nvPr/>
          </p:nvSpPr>
          <p:spPr>
            <a:xfrm>
              <a:off x="4062011" y="3867250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5" h="273050">
                  <a:moveTo>
                    <a:pt x="136349" y="272699"/>
                  </a:moveTo>
                  <a:lnTo>
                    <a:pt x="0" y="136349"/>
                  </a:lnTo>
                  <a:lnTo>
                    <a:pt x="136349" y="0"/>
                  </a:lnTo>
                  <a:lnTo>
                    <a:pt x="136349" y="68174"/>
                  </a:lnTo>
                  <a:lnTo>
                    <a:pt x="512099" y="68174"/>
                  </a:lnTo>
                  <a:lnTo>
                    <a:pt x="512099" y="204524"/>
                  </a:lnTo>
                  <a:lnTo>
                    <a:pt x="136349" y="204524"/>
                  </a:lnTo>
                  <a:lnTo>
                    <a:pt x="136349" y="27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062011" y="3867250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5" h="273050">
                  <a:moveTo>
                    <a:pt x="512099" y="204524"/>
                  </a:moveTo>
                  <a:lnTo>
                    <a:pt x="136349" y="204524"/>
                  </a:lnTo>
                  <a:lnTo>
                    <a:pt x="136349" y="272699"/>
                  </a:lnTo>
                  <a:lnTo>
                    <a:pt x="0" y="136349"/>
                  </a:lnTo>
                  <a:lnTo>
                    <a:pt x="136349" y="0"/>
                  </a:lnTo>
                  <a:lnTo>
                    <a:pt x="136349" y="68174"/>
                  </a:lnTo>
                  <a:lnTo>
                    <a:pt x="512099" y="68174"/>
                  </a:lnTo>
                  <a:lnTo>
                    <a:pt x="512099" y="2045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618848" y="3862487"/>
            <a:ext cx="521970" cy="282575"/>
            <a:chOff x="1618848" y="3862487"/>
            <a:chExt cx="521970" cy="282575"/>
          </a:xfrm>
        </p:grpSpPr>
        <p:sp>
          <p:nvSpPr>
            <p:cNvPr id="44" name="object 44"/>
            <p:cNvSpPr/>
            <p:nvPr/>
          </p:nvSpPr>
          <p:spPr>
            <a:xfrm>
              <a:off x="1623611" y="3867250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4" h="273050">
                  <a:moveTo>
                    <a:pt x="136349" y="272699"/>
                  </a:moveTo>
                  <a:lnTo>
                    <a:pt x="0" y="136349"/>
                  </a:lnTo>
                  <a:lnTo>
                    <a:pt x="136349" y="0"/>
                  </a:lnTo>
                  <a:lnTo>
                    <a:pt x="136349" y="68174"/>
                  </a:lnTo>
                  <a:lnTo>
                    <a:pt x="512099" y="68174"/>
                  </a:lnTo>
                  <a:lnTo>
                    <a:pt x="512099" y="204524"/>
                  </a:lnTo>
                  <a:lnTo>
                    <a:pt x="136349" y="204524"/>
                  </a:lnTo>
                  <a:lnTo>
                    <a:pt x="136349" y="27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23611" y="3867250"/>
              <a:ext cx="512445" cy="273050"/>
            </a:xfrm>
            <a:custGeom>
              <a:avLst/>
              <a:gdLst/>
              <a:ahLst/>
              <a:cxnLst/>
              <a:rect l="l" t="t" r="r" b="b"/>
              <a:pathLst>
                <a:path w="512444" h="273050">
                  <a:moveTo>
                    <a:pt x="512099" y="204524"/>
                  </a:moveTo>
                  <a:lnTo>
                    <a:pt x="136349" y="204524"/>
                  </a:lnTo>
                  <a:lnTo>
                    <a:pt x="136349" y="272699"/>
                  </a:lnTo>
                  <a:lnTo>
                    <a:pt x="0" y="136349"/>
                  </a:lnTo>
                  <a:lnTo>
                    <a:pt x="136349" y="0"/>
                  </a:lnTo>
                  <a:lnTo>
                    <a:pt x="136349" y="68174"/>
                  </a:lnTo>
                  <a:lnTo>
                    <a:pt x="512099" y="68174"/>
                  </a:lnTo>
                  <a:lnTo>
                    <a:pt x="512099" y="2045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44962-1E08-0E93-B4DB-92523B10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DBADD0-C252-D818-E6F7-44B4DF74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听觉基础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语音的产生与感知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傅里叶变换：从时域到频域</a:t>
            </a:r>
            <a:endParaRPr lang="en-US" altLang="zh-CN" dirty="0"/>
          </a:p>
          <a:p>
            <a:pPr lvl="1"/>
            <a:r>
              <a:rPr lang="zh-CN" altLang="en-US" dirty="0"/>
              <a:t>抽取声音特征</a:t>
            </a:r>
            <a:endParaRPr lang="en-US" altLang="zh-CN" dirty="0"/>
          </a:p>
          <a:p>
            <a:r>
              <a:rPr lang="zh-CN" altLang="en-US" dirty="0"/>
              <a:t>典型的听觉任务与模型</a:t>
            </a:r>
          </a:p>
        </p:txBody>
      </p:sp>
    </p:spTree>
    <p:extLst>
      <p:ext uri="{BB962C8B-B14F-4D97-AF65-F5344CB8AC3E}">
        <p14:creationId xmlns:p14="http://schemas.microsoft.com/office/powerpoint/2010/main" val="113679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4933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From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time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to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frequency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domain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775" y="1789000"/>
            <a:ext cx="3503751" cy="2415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6992" y="1786037"/>
            <a:ext cx="3436132" cy="226928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26299" y="2599262"/>
            <a:ext cx="1014094" cy="368935"/>
            <a:chOff x="4026299" y="2599262"/>
            <a:chExt cx="1014094" cy="368935"/>
          </a:xfrm>
        </p:grpSpPr>
        <p:sp>
          <p:nvSpPr>
            <p:cNvPr id="7" name="object 7"/>
            <p:cNvSpPr/>
            <p:nvPr/>
          </p:nvSpPr>
          <p:spPr>
            <a:xfrm>
              <a:off x="4031062" y="2604024"/>
              <a:ext cx="1004569" cy="359410"/>
            </a:xfrm>
            <a:custGeom>
              <a:avLst/>
              <a:gdLst/>
              <a:ahLst/>
              <a:cxnLst/>
              <a:rect l="l" t="t" r="r" b="b"/>
              <a:pathLst>
                <a:path w="1004570" h="359410">
                  <a:moveTo>
                    <a:pt x="824999" y="358799"/>
                  </a:moveTo>
                  <a:lnTo>
                    <a:pt x="824999" y="269099"/>
                  </a:lnTo>
                  <a:lnTo>
                    <a:pt x="0" y="269099"/>
                  </a:lnTo>
                  <a:lnTo>
                    <a:pt x="0" y="89699"/>
                  </a:lnTo>
                  <a:lnTo>
                    <a:pt x="824999" y="89699"/>
                  </a:lnTo>
                  <a:lnTo>
                    <a:pt x="824999" y="0"/>
                  </a:lnTo>
                  <a:lnTo>
                    <a:pt x="1004399" y="179399"/>
                  </a:lnTo>
                  <a:lnTo>
                    <a:pt x="824999" y="3587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1062" y="2604024"/>
              <a:ext cx="1004569" cy="359410"/>
            </a:xfrm>
            <a:custGeom>
              <a:avLst/>
              <a:gdLst/>
              <a:ahLst/>
              <a:cxnLst/>
              <a:rect l="l" t="t" r="r" b="b"/>
              <a:pathLst>
                <a:path w="1004570" h="359410">
                  <a:moveTo>
                    <a:pt x="0" y="89699"/>
                  </a:moveTo>
                  <a:lnTo>
                    <a:pt x="824999" y="89699"/>
                  </a:lnTo>
                  <a:lnTo>
                    <a:pt x="824999" y="0"/>
                  </a:lnTo>
                  <a:lnTo>
                    <a:pt x="1004399" y="179399"/>
                  </a:lnTo>
                  <a:lnTo>
                    <a:pt x="824999" y="358799"/>
                  </a:lnTo>
                  <a:lnTo>
                    <a:pt x="824999" y="269099"/>
                  </a:lnTo>
                  <a:lnTo>
                    <a:pt x="0" y="269099"/>
                  </a:lnTo>
                  <a:lnTo>
                    <a:pt x="0" y="89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62194" y="2380288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FT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514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Deeper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intuition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6372860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Compare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sinusoids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various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frequencies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frequency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magnitude</a:t>
            </a:r>
            <a:r>
              <a:rPr sz="1800" spc="2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phase</a:t>
            </a:r>
            <a:endParaRPr sz="1800">
              <a:latin typeface="Arial MT"/>
              <a:cs typeface="Arial MT"/>
            </a:endParaRPr>
          </a:p>
          <a:p>
            <a:pPr marL="379095" marR="5080" indent="-367030">
              <a:lnSpc>
                <a:spcPct val="114599"/>
              </a:lnSpc>
              <a:spcBef>
                <a:spcPts val="97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High </a:t>
            </a:r>
            <a:r>
              <a:rPr sz="1800" dirty="0">
                <a:latin typeface="Arial MT"/>
                <a:cs typeface="Arial MT"/>
              </a:rPr>
              <a:t>magnitude </a:t>
            </a:r>
            <a:r>
              <a:rPr sz="1800" spc="-5" dirty="0">
                <a:latin typeface="Arial MT"/>
                <a:cs typeface="Arial MT"/>
              </a:rPr>
              <a:t>indicates high </a:t>
            </a:r>
            <a:r>
              <a:rPr sz="1800" dirty="0">
                <a:latin typeface="Arial MT"/>
                <a:cs typeface="Arial MT"/>
              </a:rPr>
              <a:t>similarity </a:t>
            </a:r>
            <a:r>
              <a:rPr sz="1800" spc="-5" dirty="0">
                <a:latin typeface="Arial MT"/>
                <a:cs typeface="Arial MT"/>
              </a:rPr>
              <a:t>between the </a:t>
            </a:r>
            <a:r>
              <a:rPr sz="1800" dirty="0">
                <a:latin typeface="Arial MT"/>
                <a:cs typeface="Arial MT"/>
              </a:rPr>
              <a:t>signal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sinusoid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4912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Fourier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transform: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Step</a:t>
            </a:r>
            <a:r>
              <a:rPr sz="2800" spc="-2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by</a:t>
            </a:r>
            <a:r>
              <a:rPr sz="2800" spc="-2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step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193087" y="1665737"/>
            <a:ext cx="2700020" cy="612775"/>
            <a:chOff x="2193087" y="1665737"/>
            <a:chExt cx="2700020" cy="612775"/>
          </a:xfrm>
        </p:grpSpPr>
        <p:sp>
          <p:nvSpPr>
            <p:cNvPr id="5" name="object 5"/>
            <p:cNvSpPr/>
            <p:nvPr/>
          </p:nvSpPr>
          <p:spPr>
            <a:xfrm>
              <a:off x="2197849" y="1670499"/>
              <a:ext cx="2690495" cy="603250"/>
            </a:xfrm>
            <a:custGeom>
              <a:avLst/>
              <a:gdLst/>
              <a:ahLst/>
              <a:cxnLst/>
              <a:rect l="l" t="t" r="r" b="b"/>
              <a:pathLst>
                <a:path w="2690495" h="603250">
                  <a:moveTo>
                    <a:pt x="2589647" y="602699"/>
                  </a:moveTo>
                  <a:lnTo>
                    <a:pt x="100451" y="602699"/>
                  </a:lnTo>
                  <a:lnTo>
                    <a:pt x="61351" y="594806"/>
                  </a:lnTo>
                  <a:lnTo>
                    <a:pt x="29421" y="573278"/>
                  </a:lnTo>
                  <a:lnTo>
                    <a:pt x="7893" y="541348"/>
                  </a:lnTo>
                  <a:lnTo>
                    <a:pt x="0" y="502247"/>
                  </a:lnTo>
                  <a:lnTo>
                    <a:pt x="0" y="100451"/>
                  </a:lnTo>
                  <a:lnTo>
                    <a:pt x="7893" y="61351"/>
                  </a:lnTo>
                  <a:lnTo>
                    <a:pt x="29421" y="29421"/>
                  </a:lnTo>
                  <a:lnTo>
                    <a:pt x="61351" y="7893"/>
                  </a:lnTo>
                  <a:lnTo>
                    <a:pt x="100451" y="0"/>
                  </a:lnTo>
                  <a:lnTo>
                    <a:pt x="2589647" y="0"/>
                  </a:lnTo>
                  <a:lnTo>
                    <a:pt x="2628089" y="7646"/>
                  </a:lnTo>
                  <a:lnTo>
                    <a:pt x="2660677" y="29421"/>
                  </a:lnTo>
                  <a:lnTo>
                    <a:pt x="2682453" y="62010"/>
                  </a:lnTo>
                  <a:lnTo>
                    <a:pt x="2690099" y="100451"/>
                  </a:lnTo>
                  <a:lnTo>
                    <a:pt x="2690099" y="502247"/>
                  </a:lnTo>
                  <a:lnTo>
                    <a:pt x="2682205" y="541348"/>
                  </a:lnTo>
                  <a:lnTo>
                    <a:pt x="2660678" y="573278"/>
                  </a:lnTo>
                  <a:lnTo>
                    <a:pt x="2628748" y="594806"/>
                  </a:lnTo>
                  <a:lnTo>
                    <a:pt x="2589647" y="60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7849" y="1670499"/>
              <a:ext cx="2690495" cy="603250"/>
            </a:xfrm>
            <a:custGeom>
              <a:avLst/>
              <a:gdLst/>
              <a:ahLst/>
              <a:cxnLst/>
              <a:rect l="l" t="t" r="r" b="b"/>
              <a:pathLst>
                <a:path w="2690495" h="603250">
                  <a:moveTo>
                    <a:pt x="0" y="100451"/>
                  </a:moveTo>
                  <a:lnTo>
                    <a:pt x="7893" y="61351"/>
                  </a:lnTo>
                  <a:lnTo>
                    <a:pt x="29421" y="29421"/>
                  </a:lnTo>
                  <a:lnTo>
                    <a:pt x="61351" y="7893"/>
                  </a:lnTo>
                  <a:lnTo>
                    <a:pt x="100451" y="0"/>
                  </a:lnTo>
                  <a:lnTo>
                    <a:pt x="2589647" y="0"/>
                  </a:lnTo>
                  <a:lnTo>
                    <a:pt x="2628089" y="7646"/>
                  </a:lnTo>
                  <a:lnTo>
                    <a:pt x="2660677" y="29421"/>
                  </a:lnTo>
                  <a:lnTo>
                    <a:pt x="2682453" y="62010"/>
                  </a:lnTo>
                  <a:lnTo>
                    <a:pt x="2690099" y="100451"/>
                  </a:lnTo>
                  <a:lnTo>
                    <a:pt x="2690099" y="502247"/>
                  </a:lnTo>
                  <a:lnTo>
                    <a:pt x="2682205" y="541348"/>
                  </a:lnTo>
                  <a:lnTo>
                    <a:pt x="2660678" y="573278"/>
                  </a:lnTo>
                  <a:lnTo>
                    <a:pt x="2628748" y="594806"/>
                  </a:lnTo>
                  <a:lnTo>
                    <a:pt x="2589647" y="602699"/>
                  </a:lnTo>
                  <a:lnTo>
                    <a:pt x="100451" y="602699"/>
                  </a:lnTo>
                  <a:lnTo>
                    <a:pt x="61351" y="594806"/>
                  </a:lnTo>
                  <a:lnTo>
                    <a:pt x="29421" y="573278"/>
                  </a:lnTo>
                  <a:lnTo>
                    <a:pt x="7893" y="541348"/>
                  </a:lnTo>
                  <a:lnTo>
                    <a:pt x="0" y="502247"/>
                  </a:lnTo>
                  <a:lnTo>
                    <a:pt x="0" y="1004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07192" y="1845231"/>
            <a:ext cx="2068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Choose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frequency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93087" y="2656337"/>
            <a:ext cx="2700020" cy="612775"/>
            <a:chOff x="2193087" y="2656337"/>
            <a:chExt cx="2700020" cy="612775"/>
          </a:xfrm>
        </p:grpSpPr>
        <p:sp>
          <p:nvSpPr>
            <p:cNvPr id="9" name="object 9"/>
            <p:cNvSpPr/>
            <p:nvPr/>
          </p:nvSpPr>
          <p:spPr>
            <a:xfrm>
              <a:off x="2197849" y="2661099"/>
              <a:ext cx="2690495" cy="603250"/>
            </a:xfrm>
            <a:custGeom>
              <a:avLst/>
              <a:gdLst/>
              <a:ahLst/>
              <a:cxnLst/>
              <a:rect l="l" t="t" r="r" b="b"/>
              <a:pathLst>
                <a:path w="2690495" h="603250">
                  <a:moveTo>
                    <a:pt x="2589647" y="602699"/>
                  </a:moveTo>
                  <a:lnTo>
                    <a:pt x="100451" y="602699"/>
                  </a:lnTo>
                  <a:lnTo>
                    <a:pt x="61351" y="594806"/>
                  </a:lnTo>
                  <a:lnTo>
                    <a:pt x="29421" y="573278"/>
                  </a:lnTo>
                  <a:lnTo>
                    <a:pt x="7893" y="541348"/>
                  </a:lnTo>
                  <a:lnTo>
                    <a:pt x="0" y="502247"/>
                  </a:lnTo>
                  <a:lnTo>
                    <a:pt x="0" y="100451"/>
                  </a:lnTo>
                  <a:lnTo>
                    <a:pt x="7893" y="61351"/>
                  </a:lnTo>
                  <a:lnTo>
                    <a:pt x="29421" y="29421"/>
                  </a:lnTo>
                  <a:lnTo>
                    <a:pt x="61351" y="7893"/>
                  </a:lnTo>
                  <a:lnTo>
                    <a:pt x="100451" y="0"/>
                  </a:lnTo>
                  <a:lnTo>
                    <a:pt x="2589647" y="0"/>
                  </a:lnTo>
                  <a:lnTo>
                    <a:pt x="2628089" y="7646"/>
                  </a:lnTo>
                  <a:lnTo>
                    <a:pt x="2660677" y="29421"/>
                  </a:lnTo>
                  <a:lnTo>
                    <a:pt x="2682453" y="62010"/>
                  </a:lnTo>
                  <a:lnTo>
                    <a:pt x="2690099" y="100451"/>
                  </a:lnTo>
                  <a:lnTo>
                    <a:pt x="2690099" y="502247"/>
                  </a:lnTo>
                  <a:lnTo>
                    <a:pt x="2682205" y="541348"/>
                  </a:lnTo>
                  <a:lnTo>
                    <a:pt x="2660678" y="573278"/>
                  </a:lnTo>
                  <a:lnTo>
                    <a:pt x="2628748" y="594806"/>
                  </a:lnTo>
                  <a:lnTo>
                    <a:pt x="2589647" y="60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97849" y="2661099"/>
              <a:ext cx="2690495" cy="603250"/>
            </a:xfrm>
            <a:custGeom>
              <a:avLst/>
              <a:gdLst/>
              <a:ahLst/>
              <a:cxnLst/>
              <a:rect l="l" t="t" r="r" b="b"/>
              <a:pathLst>
                <a:path w="2690495" h="603250">
                  <a:moveTo>
                    <a:pt x="0" y="100451"/>
                  </a:moveTo>
                  <a:lnTo>
                    <a:pt x="7893" y="61351"/>
                  </a:lnTo>
                  <a:lnTo>
                    <a:pt x="29421" y="29421"/>
                  </a:lnTo>
                  <a:lnTo>
                    <a:pt x="61351" y="7893"/>
                  </a:lnTo>
                  <a:lnTo>
                    <a:pt x="100451" y="0"/>
                  </a:lnTo>
                  <a:lnTo>
                    <a:pt x="2589647" y="0"/>
                  </a:lnTo>
                  <a:lnTo>
                    <a:pt x="2628089" y="7646"/>
                  </a:lnTo>
                  <a:lnTo>
                    <a:pt x="2660677" y="29421"/>
                  </a:lnTo>
                  <a:lnTo>
                    <a:pt x="2682453" y="62010"/>
                  </a:lnTo>
                  <a:lnTo>
                    <a:pt x="2690099" y="100451"/>
                  </a:lnTo>
                  <a:lnTo>
                    <a:pt x="2690099" y="502247"/>
                  </a:lnTo>
                  <a:lnTo>
                    <a:pt x="2682205" y="541348"/>
                  </a:lnTo>
                  <a:lnTo>
                    <a:pt x="2660678" y="573278"/>
                  </a:lnTo>
                  <a:lnTo>
                    <a:pt x="2628748" y="594806"/>
                  </a:lnTo>
                  <a:lnTo>
                    <a:pt x="2589647" y="602699"/>
                  </a:lnTo>
                  <a:lnTo>
                    <a:pt x="100451" y="602699"/>
                  </a:lnTo>
                  <a:lnTo>
                    <a:pt x="61351" y="594806"/>
                  </a:lnTo>
                  <a:lnTo>
                    <a:pt x="29421" y="573278"/>
                  </a:lnTo>
                  <a:lnTo>
                    <a:pt x="7893" y="541348"/>
                  </a:lnTo>
                  <a:lnTo>
                    <a:pt x="0" y="502247"/>
                  </a:lnTo>
                  <a:lnTo>
                    <a:pt x="0" y="1004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36071" y="2835831"/>
            <a:ext cx="1610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Optimise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phase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93087" y="3646937"/>
            <a:ext cx="2700020" cy="612775"/>
            <a:chOff x="2193087" y="3646937"/>
            <a:chExt cx="2700020" cy="612775"/>
          </a:xfrm>
        </p:grpSpPr>
        <p:sp>
          <p:nvSpPr>
            <p:cNvPr id="13" name="object 13"/>
            <p:cNvSpPr/>
            <p:nvPr/>
          </p:nvSpPr>
          <p:spPr>
            <a:xfrm>
              <a:off x="2197849" y="3651699"/>
              <a:ext cx="2690495" cy="603250"/>
            </a:xfrm>
            <a:custGeom>
              <a:avLst/>
              <a:gdLst/>
              <a:ahLst/>
              <a:cxnLst/>
              <a:rect l="l" t="t" r="r" b="b"/>
              <a:pathLst>
                <a:path w="2690495" h="603250">
                  <a:moveTo>
                    <a:pt x="2589647" y="602699"/>
                  </a:moveTo>
                  <a:lnTo>
                    <a:pt x="100451" y="602699"/>
                  </a:lnTo>
                  <a:lnTo>
                    <a:pt x="61351" y="594806"/>
                  </a:lnTo>
                  <a:lnTo>
                    <a:pt x="29421" y="573278"/>
                  </a:lnTo>
                  <a:lnTo>
                    <a:pt x="7893" y="541348"/>
                  </a:lnTo>
                  <a:lnTo>
                    <a:pt x="0" y="502247"/>
                  </a:lnTo>
                  <a:lnTo>
                    <a:pt x="0" y="100451"/>
                  </a:lnTo>
                  <a:lnTo>
                    <a:pt x="7893" y="61351"/>
                  </a:lnTo>
                  <a:lnTo>
                    <a:pt x="29421" y="29421"/>
                  </a:lnTo>
                  <a:lnTo>
                    <a:pt x="61351" y="7893"/>
                  </a:lnTo>
                  <a:lnTo>
                    <a:pt x="100451" y="0"/>
                  </a:lnTo>
                  <a:lnTo>
                    <a:pt x="2589647" y="0"/>
                  </a:lnTo>
                  <a:lnTo>
                    <a:pt x="2628089" y="7646"/>
                  </a:lnTo>
                  <a:lnTo>
                    <a:pt x="2660677" y="29421"/>
                  </a:lnTo>
                  <a:lnTo>
                    <a:pt x="2682453" y="62010"/>
                  </a:lnTo>
                  <a:lnTo>
                    <a:pt x="2690099" y="100451"/>
                  </a:lnTo>
                  <a:lnTo>
                    <a:pt x="2690099" y="502247"/>
                  </a:lnTo>
                  <a:lnTo>
                    <a:pt x="2682205" y="541348"/>
                  </a:lnTo>
                  <a:lnTo>
                    <a:pt x="2660678" y="573278"/>
                  </a:lnTo>
                  <a:lnTo>
                    <a:pt x="2628748" y="594806"/>
                  </a:lnTo>
                  <a:lnTo>
                    <a:pt x="2589647" y="60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7849" y="3651699"/>
              <a:ext cx="2690495" cy="603250"/>
            </a:xfrm>
            <a:custGeom>
              <a:avLst/>
              <a:gdLst/>
              <a:ahLst/>
              <a:cxnLst/>
              <a:rect l="l" t="t" r="r" b="b"/>
              <a:pathLst>
                <a:path w="2690495" h="603250">
                  <a:moveTo>
                    <a:pt x="0" y="100451"/>
                  </a:moveTo>
                  <a:lnTo>
                    <a:pt x="7893" y="61351"/>
                  </a:lnTo>
                  <a:lnTo>
                    <a:pt x="29421" y="29421"/>
                  </a:lnTo>
                  <a:lnTo>
                    <a:pt x="61351" y="7893"/>
                  </a:lnTo>
                  <a:lnTo>
                    <a:pt x="100451" y="0"/>
                  </a:lnTo>
                  <a:lnTo>
                    <a:pt x="2589647" y="0"/>
                  </a:lnTo>
                  <a:lnTo>
                    <a:pt x="2628089" y="7646"/>
                  </a:lnTo>
                  <a:lnTo>
                    <a:pt x="2660677" y="29421"/>
                  </a:lnTo>
                  <a:lnTo>
                    <a:pt x="2682453" y="62010"/>
                  </a:lnTo>
                  <a:lnTo>
                    <a:pt x="2690099" y="100451"/>
                  </a:lnTo>
                  <a:lnTo>
                    <a:pt x="2690099" y="502247"/>
                  </a:lnTo>
                  <a:lnTo>
                    <a:pt x="2682205" y="541348"/>
                  </a:lnTo>
                  <a:lnTo>
                    <a:pt x="2660678" y="573278"/>
                  </a:lnTo>
                  <a:lnTo>
                    <a:pt x="2628748" y="594806"/>
                  </a:lnTo>
                  <a:lnTo>
                    <a:pt x="2589647" y="602699"/>
                  </a:lnTo>
                  <a:lnTo>
                    <a:pt x="100451" y="602699"/>
                  </a:lnTo>
                  <a:lnTo>
                    <a:pt x="61351" y="594806"/>
                  </a:lnTo>
                  <a:lnTo>
                    <a:pt x="29421" y="573278"/>
                  </a:lnTo>
                  <a:lnTo>
                    <a:pt x="7893" y="541348"/>
                  </a:lnTo>
                  <a:lnTo>
                    <a:pt x="0" y="502247"/>
                  </a:lnTo>
                  <a:lnTo>
                    <a:pt x="0" y="1004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88161" y="3826431"/>
            <a:ext cx="210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Calculate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magnitude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67986" y="1941438"/>
            <a:ext cx="1595755" cy="2016760"/>
            <a:chOff x="1967986" y="1941438"/>
            <a:chExt cx="1595755" cy="2016760"/>
          </a:xfrm>
        </p:grpSpPr>
        <p:sp>
          <p:nvSpPr>
            <p:cNvPr id="17" name="object 17"/>
            <p:cNvSpPr/>
            <p:nvPr/>
          </p:nvSpPr>
          <p:spPr>
            <a:xfrm>
              <a:off x="3542899" y="2273199"/>
              <a:ext cx="0" cy="330835"/>
            </a:xfrm>
            <a:custGeom>
              <a:avLst/>
              <a:gdLst/>
              <a:ahLst/>
              <a:cxnLst/>
              <a:rect l="l" t="t" r="r" b="b"/>
              <a:pathLst>
                <a:path h="330835">
                  <a:moveTo>
                    <a:pt x="0" y="0"/>
                  </a:moveTo>
                  <a:lnTo>
                    <a:pt x="0" y="3307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7167" y="26039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27167" y="26039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42899" y="3263799"/>
              <a:ext cx="0" cy="330835"/>
            </a:xfrm>
            <a:custGeom>
              <a:avLst/>
              <a:gdLst/>
              <a:ahLst/>
              <a:cxnLst/>
              <a:rect l="l" t="t" r="r" b="b"/>
              <a:pathLst>
                <a:path h="330835">
                  <a:moveTo>
                    <a:pt x="0" y="0"/>
                  </a:moveTo>
                  <a:lnTo>
                    <a:pt x="0" y="3307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27167" y="35945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27167" y="35945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72748" y="1972754"/>
              <a:ext cx="225425" cy="1980564"/>
            </a:xfrm>
            <a:custGeom>
              <a:avLst/>
              <a:gdLst/>
              <a:ahLst/>
              <a:cxnLst/>
              <a:rect l="l" t="t" r="r" b="b"/>
              <a:pathLst>
                <a:path w="225425" h="1980564">
                  <a:moveTo>
                    <a:pt x="225101" y="1980295"/>
                  </a:moveTo>
                  <a:lnTo>
                    <a:pt x="101" y="1980295"/>
                  </a:lnTo>
                </a:path>
                <a:path w="225425" h="1980564">
                  <a:moveTo>
                    <a:pt x="0" y="0"/>
                  </a:moveTo>
                  <a:lnTo>
                    <a:pt x="0" y="19799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72749" y="1961886"/>
              <a:ext cx="139700" cy="11430"/>
            </a:xfrm>
            <a:custGeom>
              <a:avLst/>
              <a:gdLst/>
              <a:ahLst/>
              <a:cxnLst/>
              <a:rect l="l" t="t" r="r" b="b"/>
              <a:pathLst>
                <a:path w="139700" h="11430">
                  <a:moveTo>
                    <a:pt x="-4762" y="5431"/>
                  </a:moveTo>
                  <a:lnTo>
                    <a:pt x="144284" y="5431"/>
                  </a:lnTo>
                </a:path>
              </a:pathLst>
            </a:custGeom>
            <a:ln w="20388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11051" y="194620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2442" y="31370"/>
                  </a:moveTo>
                  <a:lnTo>
                    <a:pt x="0" y="0"/>
                  </a:lnTo>
                  <a:lnTo>
                    <a:pt x="44316" y="12329"/>
                  </a:lnTo>
                  <a:lnTo>
                    <a:pt x="2442" y="3137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11051" y="194620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2442" y="31370"/>
                  </a:moveTo>
                  <a:lnTo>
                    <a:pt x="44316" y="12329"/>
                  </a:lnTo>
                  <a:lnTo>
                    <a:pt x="0" y="0"/>
                  </a:lnTo>
                  <a:lnTo>
                    <a:pt x="2442" y="3137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9FBE31-9167-4896-A20C-007F1DCD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35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E7ACD6-4D55-8533-BABD-4D0D1750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68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AB8210-50C1-B827-C1C7-37B0EB61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65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16630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Sine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wave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462" y="2492824"/>
            <a:ext cx="6368524" cy="8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19786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Sound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wave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604" y="1595634"/>
            <a:ext cx="7517337" cy="26002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473E86-80E1-16CE-2277-6FCEB88D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88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C7D79E-834C-6260-881E-82D4678D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87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EDBA5E-E1BB-7574-439D-6F388815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8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2CC8B8-2152-40A8-5BF7-4CD4B9D3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38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C1901F-27F5-8592-9BDB-17F297B2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38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95BDB7-5B45-FDE8-5AEB-EDA775F7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57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C6A819-FD36-8DB4-C4E5-B171B1AA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75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BA5492-7089-9826-742A-BD91A19D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53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8D57B8-4BC6-B1E6-C40C-0DBA846E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2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59D8C1-D2E6-C732-44E7-03086FEE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0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1631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000000"/>
                </a:solidFill>
              </a:rPr>
              <a:t>Waveform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468" y="1352550"/>
            <a:ext cx="7212787" cy="2545689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833370AB-98E0-41CA-9867-AEF9EAEFDB1B}"/>
              </a:ext>
            </a:extLst>
          </p:cNvPr>
          <p:cNvSpPr txBox="1"/>
          <p:nvPr/>
        </p:nvSpPr>
        <p:spPr>
          <a:xfrm>
            <a:off x="457200" y="4091901"/>
            <a:ext cx="72971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Tx/>
              <a:buChar char="●"/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Arial MT"/>
                <a:cs typeface="Arial MT"/>
              </a:rPr>
              <a:t>Carries</a:t>
            </a:r>
            <a:r>
              <a:rPr lang="en-US" sz="1800" spc="-4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multifactorial</a:t>
            </a:r>
            <a:r>
              <a:rPr lang="en-US" sz="1800" spc="-4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information: </a:t>
            </a:r>
            <a:r>
              <a:rPr lang="en-US" altLang="zh-CN" sz="1800" spc="-5" dirty="0">
                <a:latin typeface="Arial MT"/>
                <a:cs typeface="Arial MT"/>
              </a:rPr>
              <a:t>Frequency</a:t>
            </a:r>
            <a:r>
              <a:rPr lang="en-US" altLang="zh-CN" spc="-5" dirty="0">
                <a:latin typeface="Arial MT"/>
                <a:cs typeface="Arial MT"/>
              </a:rPr>
              <a:t>,</a:t>
            </a:r>
            <a:r>
              <a:rPr lang="zh-CN" altLang="en-US" spc="-5" dirty="0">
                <a:latin typeface="Arial MT"/>
                <a:cs typeface="Arial MT"/>
              </a:rPr>
              <a:t> </a:t>
            </a:r>
            <a:r>
              <a:rPr lang="en-US" altLang="zh-CN" sz="1800" spc="-5" dirty="0">
                <a:latin typeface="Arial MT"/>
                <a:cs typeface="Arial MT"/>
              </a:rPr>
              <a:t>Intensity, </a:t>
            </a:r>
            <a:r>
              <a:rPr lang="en-US" altLang="zh-CN" sz="1800" spc="-20" dirty="0">
                <a:latin typeface="Arial MT"/>
                <a:cs typeface="Arial MT"/>
              </a:rPr>
              <a:t>Timbre</a:t>
            </a:r>
            <a:endParaRPr lang="en-US" altLang="zh-CN"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096EE0-AAF7-2130-5C57-BD2868B0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7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66FF29-02C7-2D4C-D1CD-7BF57779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43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742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Fourier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transform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200" y="2892772"/>
            <a:ext cx="6201050" cy="105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100" y="1574323"/>
            <a:ext cx="6911249" cy="9388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4006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Inverse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Fourier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transform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775" y="1789000"/>
            <a:ext cx="3503751" cy="2415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6992" y="1786037"/>
            <a:ext cx="3436132" cy="226928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26299" y="2599262"/>
            <a:ext cx="1014094" cy="368935"/>
            <a:chOff x="4026299" y="2599262"/>
            <a:chExt cx="1014094" cy="368935"/>
          </a:xfrm>
        </p:grpSpPr>
        <p:sp>
          <p:nvSpPr>
            <p:cNvPr id="7" name="object 7"/>
            <p:cNvSpPr/>
            <p:nvPr/>
          </p:nvSpPr>
          <p:spPr>
            <a:xfrm>
              <a:off x="4031062" y="2604024"/>
              <a:ext cx="1004569" cy="359410"/>
            </a:xfrm>
            <a:custGeom>
              <a:avLst/>
              <a:gdLst/>
              <a:ahLst/>
              <a:cxnLst/>
              <a:rect l="l" t="t" r="r" b="b"/>
              <a:pathLst>
                <a:path w="1004570" h="359410">
                  <a:moveTo>
                    <a:pt x="179399" y="358799"/>
                  </a:moveTo>
                  <a:lnTo>
                    <a:pt x="0" y="179399"/>
                  </a:lnTo>
                  <a:lnTo>
                    <a:pt x="179399" y="0"/>
                  </a:lnTo>
                  <a:lnTo>
                    <a:pt x="179399" y="89699"/>
                  </a:lnTo>
                  <a:lnTo>
                    <a:pt x="1004399" y="89699"/>
                  </a:lnTo>
                  <a:lnTo>
                    <a:pt x="1004399" y="269099"/>
                  </a:lnTo>
                  <a:lnTo>
                    <a:pt x="179399" y="269099"/>
                  </a:lnTo>
                  <a:lnTo>
                    <a:pt x="179399" y="3587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1062" y="2604024"/>
              <a:ext cx="1004569" cy="359410"/>
            </a:xfrm>
            <a:custGeom>
              <a:avLst/>
              <a:gdLst/>
              <a:ahLst/>
              <a:cxnLst/>
              <a:rect l="l" t="t" r="r" b="b"/>
              <a:pathLst>
                <a:path w="1004570" h="359410">
                  <a:moveTo>
                    <a:pt x="1004399" y="89699"/>
                  </a:moveTo>
                  <a:lnTo>
                    <a:pt x="179399" y="89699"/>
                  </a:lnTo>
                  <a:lnTo>
                    <a:pt x="179399" y="0"/>
                  </a:lnTo>
                  <a:lnTo>
                    <a:pt x="0" y="179399"/>
                  </a:lnTo>
                  <a:lnTo>
                    <a:pt x="179399" y="358799"/>
                  </a:lnTo>
                  <a:lnTo>
                    <a:pt x="179399" y="269099"/>
                  </a:lnTo>
                  <a:lnTo>
                    <a:pt x="1004399" y="269099"/>
                  </a:lnTo>
                  <a:lnTo>
                    <a:pt x="1004399" y="89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62194" y="2380288"/>
            <a:ext cx="292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IFT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FCABB0-20F7-3490-6AE6-A64862D6C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3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E8737B6A-CEBB-9771-AC43-92DDD7F0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14350"/>
            <a:ext cx="8001000" cy="45005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106C58C-E226-11EA-9176-43D9450708F5}"/>
              </a:ext>
            </a:extLst>
          </p:cNvPr>
          <p:cNvSpPr txBox="1"/>
          <p:nvPr/>
        </p:nvSpPr>
        <p:spPr>
          <a:xfrm>
            <a:off x="990600" y="5715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https://teropa.info/harmonics-explorer/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99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61125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Complex</a:t>
            </a:r>
            <a:r>
              <a:rPr sz="2800" spc="-2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Fourier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transform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coefficients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130287" y="3050412"/>
            <a:ext cx="4622800" cy="1863089"/>
            <a:chOff x="2130287" y="3050412"/>
            <a:chExt cx="4622800" cy="186308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9199" y="3232799"/>
              <a:ext cx="4375899" cy="1415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44574" y="3064699"/>
              <a:ext cx="4594225" cy="1834514"/>
            </a:xfrm>
            <a:custGeom>
              <a:avLst/>
              <a:gdLst/>
              <a:ahLst/>
              <a:cxnLst/>
              <a:rect l="l" t="t" r="r" b="b"/>
              <a:pathLst>
                <a:path w="4594225" h="1834514">
                  <a:moveTo>
                    <a:pt x="0" y="0"/>
                  </a:moveTo>
                  <a:lnTo>
                    <a:pt x="4594199" y="0"/>
                  </a:lnTo>
                  <a:lnTo>
                    <a:pt x="4594199" y="1834499"/>
                  </a:lnTo>
                  <a:lnTo>
                    <a:pt x="0" y="1834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401" y="1847410"/>
            <a:ext cx="3140296" cy="5343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225" y="1295499"/>
            <a:ext cx="3499951" cy="47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400" y="2532275"/>
            <a:ext cx="1484799" cy="39572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818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Continuous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audio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signal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600" y="1363673"/>
            <a:ext cx="1105912" cy="751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9187" y="1439866"/>
            <a:ext cx="3202088" cy="6649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175" y="2396150"/>
            <a:ext cx="5557825" cy="24701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C1A535-A930-A866-AB0A-E2A3C98C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35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7DB728-3F54-0457-59A7-C9C3CC42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40" y="510842"/>
            <a:ext cx="40316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Frequency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and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amplitude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347" y="1471562"/>
            <a:ext cx="4449617" cy="33689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6834" y="1239799"/>
            <a:ext cx="3024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1865" algn="l"/>
              </a:tabLst>
            </a:pPr>
            <a:r>
              <a:rPr sz="1400" spc="-5" dirty="0">
                <a:latin typeface="Arial MT"/>
                <a:cs typeface="Arial MT"/>
              </a:rPr>
              <a:t>Frequenc</a:t>
            </a:r>
            <a:r>
              <a:rPr sz="1400" dirty="0">
                <a:latin typeface="Arial MT"/>
                <a:cs typeface="Arial MT"/>
              </a:rPr>
              <a:t>y	</a:t>
            </a:r>
            <a:r>
              <a:rPr sz="1400" spc="-5" dirty="0">
                <a:latin typeface="Arial MT"/>
                <a:cs typeface="Arial MT"/>
              </a:rPr>
              <a:t>Amplitude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34423" y="1661412"/>
            <a:ext cx="626745" cy="1727835"/>
            <a:chOff x="1434423" y="1661412"/>
            <a:chExt cx="626745" cy="1727835"/>
          </a:xfrm>
        </p:grpSpPr>
        <p:sp>
          <p:nvSpPr>
            <p:cNvPr id="7" name="object 7"/>
            <p:cNvSpPr/>
            <p:nvPr/>
          </p:nvSpPr>
          <p:spPr>
            <a:xfrm>
              <a:off x="1439185" y="1666175"/>
              <a:ext cx="617220" cy="102235"/>
            </a:xfrm>
            <a:custGeom>
              <a:avLst/>
              <a:gdLst/>
              <a:ahLst/>
              <a:cxnLst/>
              <a:rect l="l" t="t" r="r" b="b"/>
              <a:pathLst>
                <a:path w="617219" h="102235">
                  <a:moveTo>
                    <a:pt x="565799" y="101999"/>
                  </a:moveTo>
                  <a:lnTo>
                    <a:pt x="565799" y="76499"/>
                  </a:lnTo>
                  <a:lnTo>
                    <a:pt x="50999" y="76499"/>
                  </a:lnTo>
                  <a:lnTo>
                    <a:pt x="50999" y="101999"/>
                  </a:lnTo>
                  <a:lnTo>
                    <a:pt x="0" y="50999"/>
                  </a:lnTo>
                  <a:lnTo>
                    <a:pt x="50999" y="0"/>
                  </a:lnTo>
                  <a:lnTo>
                    <a:pt x="50999" y="25499"/>
                  </a:lnTo>
                  <a:lnTo>
                    <a:pt x="565799" y="25499"/>
                  </a:lnTo>
                  <a:lnTo>
                    <a:pt x="565799" y="0"/>
                  </a:lnTo>
                  <a:lnTo>
                    <a:pt x="616799" y="50999"/>
                  </a:lnTo>
                  <a:lnTo>
                    <a:pt x="565799" y="101999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9185" y="1666175"/>
              <a:ext cx="617220" cy="102235"/>
            </a:xfrm>
            <a:custGeom>
              <a:avLst/>
              <a:gdLst/>
              <a:ahLst/>
              <a:cxnLst/>
              <a:rect l="l" t="t" r="r" b="b"/>
              <a:pathLst>
                <a:path w="617219" h="102235">
                  <a:moveTo>
                    <a:pt x="0" y="50999"/>
                  </a:moveTo>
                  <a:lnTo>
                    <a:pt x="50999" y="0"/>
                  </a:lnTo>
                  <a:lnTo>
                    <a:pt x="50999" y="25499"/>
                  </a:lnTo>
                  <a:lnTo>
                    <a:pt x="565799" y="25499"/>
                  </a:lnTo>
                  <a:lnTo>
                    <a:pt x="565799" y="0"/>
                  </a:lnTo>
                  <a:lnTo>
                    <a:pt x="616799" y="50999"/>
                  </a:lnTo>
                  <a:lnTo>
                    <a:pt x="565799" y="101999"/>
                  </a:lnTo>
                  <a:lnTo>
                    <a:pt x="565799" y="76499"/>
                  </a:lnTo>
                  <a:lnTo>
                    <a:pt x="50999" y="76499"/>
                  </a:lnTo>
                  <a:lnTo>
                    <a:pt x="50999" y="101999"/>
                  </a:lnTo>
                  <a:lnTo>
                    <a:pt x="0" y="50999"/>
                  </a:lnTo>
                  <a:close/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1355" y="3282004"/>
              <a:ext cx="281305" cy="102235"/>
            </a:xfrm>
            <a:custGeom>
              <a:avLst/>
              <a:gdLst/>
              <a:ahLst/>
              <a:cxnLst/>
              <a:rect l="l" t="t" r="r" b="b"/>
              <a:pathLst>
                <a:path w="281305" h="102235">
                  <a:moveTo>
                    <a:pt x="229799" y="101999"/>
                  </a:moveTo>
                  <a:lnTo>
                    <a:pt x="229799" y="76499"/>
                  </a:lnTo>
                  <a:lnTo>
                    <a:pt x="50999" y="76499"/>
                  </a:lnTo>
                  <a:lnTo>
                    <a:pt x="50999" y="101999"/>
                  </a:lnTo>
                  <a:lnTo>
                    <a:pt x="0" y="50999"/>
                  </a:lnTo>
                  <a:lnTo>
                    <a:pt x="50999" y="0"/>
                  </a:lnTo>
                  <a:lnTo>
                    <a:pt x="50999" y="25499"/>
                  </a:lnTo>
                  <a:lnTo>
                    <a:pt x="229799" y="25499"/>
                  </a:lnTo>
                  <a:lnTo>
                    <a:pt x="229799" y="0"/>
                  </a:lnTo>
                  <a:lnTo>
                    <a:pt x="280799" y="50999"/>
                  </a:lnTo>
                  <a:lnTo>
                    <a:pt x="229799" y="101999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1355" y="3282004"/>
              <a:ext cx="281305" cy="102235"/>
            </a:xfrm>
            <a:custGeom>
              <a:avLst/>
              <a:gdLst/>
              <a:ahLst/>
              <a:cxnLst/>
              <a:rect l="l" t="t" r="r" b="b"/>
              <a:pathLst>
                <a:path w="281305" h="102235">
                  <a:moveTo>
                    <a:pt x="0" y="50999"/>
                  </a:moveTo>
                  <a:lnTo>
                    <a:pt x="50999" y="0"/>
                  </a:lnTo>
                  <a:lnTo>
                    <a:pt x="50999" y="25499"/>
                  </a:lnTo>
                  <a:lnTo>
                    <a:pt x="229799" y="25499"/>
                  </a:lnTo>
                  <a:lnTo>
                    <a:pt x="229799" y="0"/>
                  </a:lnTo>
                  <a:lnTo>
                    <a:pt x="280799" y="50999"/>
                  </a:lnTo>
                  <a:lnTo>
                    <a:pt x="229799" y="101999"/>
                  </a:lnTo>
                  <a:lnTo>
                    <a:pt x="229799" y="76499"/>
                  </a:lnTo>
                  <a:lnTo>
                    <a:pt x="50999" y="76499"/>
                  </a:lnTo>
                  <a:lnTo>
                    <a:pt x="50999" y="101999"/>
                  </a:lnTo>
                  <a:lnTo>
                    <a:pt x="0" y="50999"/>
                  </a:lnTo>
                  <a:close/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3599" y="1955525"/>
            <a:ext cx="3709035" cy="504190"/>
          </a:xfrm>
          <a:prstGeom prst="rect">
            <a:avLst/>
          </a:prstGeom>
          <a:ln w="9524">
            <a:solidFill>
              <a:srgbClr val="00FF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Arial MT"/>
                <a:cs typeface="Arial MT"/>
              </a:rPr>
              <a:t>higher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frequency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-&gt;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higher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sound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8A95A00-B986-44AD-8919-2C6301B23FA3}"/>
              </a:ext>
            </a:extLst>
          </p:cNvPr>
          <p:cNvSpPr txBox="1"/>
          <p:nvPr/>
        </p:nvSpPr>
        <p:spPr>
          <a:xfrm>
            <a:off x="5203598" y="3081026"/>
            <a:ext cx="3709035" cy="504190"/>
          </a:xfrm>
          <a:prstGeom prst="rect">
            <a:avLst/>
          </a:prstGeom>
          <a:ln w="9524">
            <a:solidFill>
              <a:srgbClr val="00FF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585"/>
              </a:spcBef>
            </a:pPr>
            <a:r>
              <a:rPr sz="2200" spc="-5" dirty="0">
                <a:latin typeface="Arial MT"/>
                <a:cs typeface="Arial MT"/>
              </a:rPr>
              <a:t>larger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amplitude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-&gt;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louder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93C685A-FDAE-424D-8D62-B69E2A9C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81" y="1478560"/>
            <a:ext cx="2000684" cy="343424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840FF1-1EBE-9691-68F6-5E23090A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9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4243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Complex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Fourier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transform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18062" y="1220166"/>
            <a:ext cx="3740150" cy="1257935"/>
            <a:chOff x="318062" y="1220166"/>
            <a:chExt cx="3740150" cy="12579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300" y="1276054"/>
              <a:ext cx="3576247" cy="572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952" y="1926796"/>
              <a:ext cx="3576250" cy="4847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2824" y="1224929"/>
              <a:ext cx="3730625" cy="1248410"/>
            </a:xfrm>
            <a:custGeom>
              <a:avLst/>
              <a:gdLst/>
              <a:ahLst/>
              <a:cxnLst/>
              <a:rect l="l" t="t" r="r" b="b"/>
              <a:pathLst>
                <a:path w="3730625" h="1248410">
                  <a:moveTo>
                    <a:pt x="0" y="0"/>
                  </a:moveTo>
                  <a:lnTo>
                    <a:pt x="3730199" y="0"/>
                  </a:lnTo>
                  <a:lnTo>
                    <a:pt x="3730199" y="1248299"/>
                  </a:lnTo>
                  <a:lnTo>
                    <a:pt x="0" y="1248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83687" y="2027562"/>
            <a:ext cx="8459470" cy="2588260"/>
            <a:chOff x="383687" y="2027562"/>
            <a:chExt cx="8459470" cy="25882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687" y="3839925"/>
              <a:ext cx="8458874" cy="6077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77921" y="3357283"/>
              <a:ext cx="5664835" cy="1122680"/>
            </a:xfrm>
            <a:custGeom>
              <a:avLst/>
              <a:gdLst/>
              <a:ahLst/>
              <a:cxnLst/>
              <a:rect l="l" t="t" r="r" b="b"/>
              <a:pathLst>
                <a:path w="5664834" h="1122679">
                  <a:moveTo>
                    <a:pt x="5664695" y="304800"/>
                  </a:moveTo>
                  <a:lnTo>
                    <a:pt x="5473497" y="304800"/>
                  </a:lnTo>
                  <a:lnTo>
                    <a:pt x="5473497" y="0"/>
                  </a:lnTo>
                  <a:lnTo>
                    <a:pt x="0" y="0"/>
                  </a:lnTo>
                  <a:lnTo>
                    <a:pt x="0" y="817803"/>
                  </a:lnTo>
                  <a:lnTo>
                    <a:pt x="47498" y="817803"/>
                  </a:lnTo>
                  <a:lnTo>
                    <a:pt x="47498" y="1122603"/>
                  </a:lnTo>
                  <a:lnTo>
                    <a:pt x="5664695" y="1122603"/>
                  </a:lnTo>
                  <a:lnTo>
                    <a:pt x="5664695" y="304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92375" y="2075549"/>
              <a:ext cx="0" cy="2540000"/>
            </a:xfrm>
            <a:custGeom>
              <a:avLst/>
              <a:gdLst/>
              <a:ahLst/>
              <a:cxnLst/>
              <a:rect l="l" t="t" r="r" b="b"/>
              <a:pathLst>
                <a:path h="2540000">
                  <a:moveTo>
                    <a:pt x="0" y="25396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76642" y="20323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76642" y="20323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70174" y="3316799"/>
              <a:ext cx="2540000" cy="0"/>
            </a:xfrm>
            <a:custGeom>
              <a:avLst/>
              <a:gdLst/>
              <a:ahLst/>
              <a:cxnLst/>
              <a:rect l="l" t="t" r="r" b="b"/>
              <a:pathLst>
                <a:path w="2540000">
                  <a:moveTo>
                    <a:pt x="0" y="0"/>
                  </a:moveTo>
                  <a:lnTo>
                    <a:pt x="25396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09825" y="33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09825" y="33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95145" y="2260808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59" h="1051560">
                  <a:moveTo>
                    <a:pt x="0" y="1051499"/>
                  </a:moveTo>
                  <a:lnTo>
                    <a:pt x="1051499" y="0"/>
                  </a:lnTo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53800" y="2028762"/>
            <a:ext cx="222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01600" y="3400363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Re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8862" y="2008050"/>
            <a:ext cx="2419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solidFill>
                  <a:srgbClr val="FF9900"/>
                </a:solidFill>
                <a:latin typeface="Arial MT"/>
                <a:cs typeface="Arial MT"/>
              </a:rPr>
              <a:t>c</a:t>
            </a:r>
            <a:r>
              <a:rPr sz="1875" i="1" spc="-7" baseline="-31111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endParaRPr sz="1875" baseline="-3111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398CDC1-0BD9-73C2-D88B-F467F4C8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58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E16E33-1DC6-D01D-6185-4A6FEE6D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04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26289D-1F0C-CEF3-01FF-75030DBD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28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3A7C0E-2E1D-EFA5-2553-00CE18889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17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A32A01-1AFB-1AEB-9377-74696918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38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40F878-F3E2-C23D-CD63-519F6555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19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3B114E-BB77-E131-7167-8B6766BC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42DBB4-5598-A93A-FD1C-358EF963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8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278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Hearing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range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200" y="1568967"/>
            <a:ext cx="5181599" cy="25907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4B7D27-07B5-A2EC-F18B-C1852C7E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71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4E45D8-D2F2-6BCB-6057-EFD67194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5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DAAB14-135F-ECF5-98FA-7D6B0C53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2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EDC998-AD95-635C-1758-191B38799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1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5BDD68-21C8-4F5E-4737-C5A658898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9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EF19E0-2B5D-1D7B-2C35-0A5724EF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75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D02D56-0435-90FA-DF86-CD93A840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01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B36B5F-CCE9-14AD-B81F-6B3658A9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57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4243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Complex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Fourier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transform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74776" y="3425199"/>
            <a:ext cx="8493760" cy="683260"/>
            <a:chOff x="374776" y="3425199"/>
            <a:chExt cx="8493760" cy="683260"/>
          </a:xfrm>
        </p:grpSpPr>
        <p:sp>
          <p:nvSpPr>
            <p:cNvPr id="5" name="object 5"/>
            <p:cNvSpPr/>
            <p:nvPr/>
          </p:nvSpPr>
          <p:spPr>
            <a:xfrm>
              <a:off x="3461375" y="3434724"/>
              <a:ext cx="2549525" cy="664210"/>
            </a:xfrm>
            <a:custGeom>
              <a:avLst/>
              <a:gdLst/>
              <a:ahLst/>
              <a:cxnLst/>
              <a:rect l="l" t="t" r="r" b="b"/>
              <a:pathLst>
                <a:path w="2549525" h="664210">
                  <a:moveTo>
                    <a:pt x="0" y="0"/>
                  </a:moveTo>
                  <a:lnTo>
                    <a:pt x="2549099" y="0"/>
                  </a:lnTo>
                  <a:lnTo>
                    <a:pt x="2549099" y="664199"/>
                  </a:lnTo>
                  <a:lnTo>
                    <a:pt x="0" y="664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26725" y="3434724"/>
              <a:ext cx="2632075" cy="664210"/>
            </a:xfrm>
            <a:custGeom>
              <a:avLst/>
              <a:gdLst/>
              <a:ahLst/>
              <a:cxnLst/>
              <a:rect l="l" t="t" r="r" b="b"/>
              <a:pathLst>
                <a:path w="2632075" h="664210">
                  <a:moveTo>
                    <a:pt x="0" y="0"/>
                  </a:moveTo>
                  <a:lnTo>
                    <a:pt x="2631899" y="0"/>
                  </a:lnTo>
                  <a:lnTo>
                    <a:pt x="2631899" y="664199"/>
                  </a:lnTo>
                  <a:lnTo>
                    <a:pt x="0" y="664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776" y="3464085"/>
              <a:ext cx="8458867" cy="6077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74200" y="3026863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FF"/>
                </a:solidFill>
                <a:latin typeface="Arial MT"/>
                <a:cs typeface="Arial MT"/>
              </a:rPr>
              <a:t>Real</a:t>
            </a:r>
            <a:r>
              <a:rPr sz="1400" spc="-75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FF"/>
                </a:solidFill>
                <a:latin typeface="Arial MT"/>
                <a:cs typeface="Arial MT"/>
              </a:rPr>
              <a:t>part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3600" y="3026863"/>
            <a:ext cx="1159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Imaginary</a:t>
            </a:r>
            <a:r>
              <a:rPr sz="1400" spc="-75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9900"/>
                </a:solidFill>
                <a:latin typeface="Arial MT"/>
                <a:cs typeface="Arial MT"/>
              </a:rPr>
              <a:t>part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444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Magnitude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and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phase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2350" y="2628496"/>
            <a:ext cx="3836749" cy="7867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599" y="1327799"/>
            <a:ext cx="3150649" cy="10188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888625" y="3732574"/>
            <a:ext cx="2802890" cy="1255395"/>
            <a:chOff x="2888625" y="3732574"/>
            <a:chExt cx="2802890" cy="12553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5807" y="3790944"/>
              <a:ext cx="2432492" cy="11001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98150" y="3742099"/>
              <a:ext cx="2783840" cy="1236345"/>
            </a:xfrm>
            <a:custGeom>
              <a:avLst/>
              <a:gdLst/>
              <a:ahLst/>
              <a:cxnLst/>
              <a:rect l="l" t="t" r="r" b="b"/>
              <a:pathLst>
                <a:path w="2783840" h="1236345">
                  <a:moveTo>
                    <a:pt x="0" y="0"/>
                  </a:moveTo>
                  <a:lnTo>
                    <a:pt x="2783399" y="0"/>
                  </a:lnTo>
                  <a:lnTo>
                    <a:pt x="2783399" y="1236299"/>
                  </a:lnTo>
                  <a:lnTo>
                    <a:pt x="0" y="1236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814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Pitch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695896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Logarithmic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perception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Arial MT"/>
                <a:cs typeface="Arial MT"/>
              </a:rPr>
              <a:t>2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frequencies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perceived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similarly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spc="-10" dirty="0">
                <a:latin typeface="Arial MT"/>
                <a:cs typeface="Arial MT"/>
              </a:rPr>
              <a:t> differ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power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4006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Inverse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Fourier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transform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775" y="1789000"/>
            <a:ext cx="3503751" cy="2415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6992" y="1786037"/>
            <a:ext cx="3436132" cy="226928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26299" y="2599262"/>
            <a:ext cx="1014094" cy="368935"/>
            <a:chOff x="4026299" y="2599262"/>
            <a:chExt cx="1014094" cy="368935"/>
          </a:xfrm>
        </p:grpSpPr>
        <p:sp>
          <p:nvSpPr>
            <p:cNvPr id="7" name="object 7"/>
            <p:cNvSpPr/>
            <p:nvPr/>
          </p:nvSpPr>
          <p:spPr>
            <a:xfrm>
              <a:off x="4031062" y="2604024"/>
              <a:ext cx="1004569" cy="359410"/>
            </a:xfrm>
            <a:custGeom>
              <a:avLst/>
              <a:gdLst/>
              <a:ahLst/>
              <a:cxnLst/>
              <a:rect l="l" t="t" r="r" b="b"/>
              <a:pathLst>
                <a:path w="1004570" h="359410">
                  <a:moveTo>
                    <a:pt x="179399" y="358799"/>
                  </a:moveTo>
                  <a:lnTo>
                    <a:pt x="0" y="179399"/>
                  </a:lnTo>
                  <a:lnTo>
                    <a:pt x="179399" y="0"/>
                  </a:lnTo>
                  <a:lnTo>
                    <a:pt x="179399" y="89699"/>
                  </a:lnTo>
                  <a:lnTo>
                    <a:pt x="1004399" y="89699"/>
                  </a:lnTo>
                  <a:lnTo>
                    <a:pt x="1004399" y="269099"/>
                  </a:lnTo>
                  <a:lnTo>
                    <a:pt x="179399" y="269099"/>
                  </a:lnTo>
                  <a:lnTo>
                    <a:pt x="179399" y="3587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1062" y="2604024"/>
              <a:ext cx="1004569" cy="359410"/>
            </a:xfrm>
            <a:custGeom>
              <a:avLst/>
              <a:gdLst/>
              <a:ahLst/>
              <a:cxnLst/>
              <a:rect l="l" t="t" r="r" b="b"/>
              <a:pathLst>
                <a:path w="1004570" h="359410">
                  <a:moveTo>
                    <a:pt x="1004399" y="89699"/>
                  </a:moveTo>
                  <a:lnTo>
                    <a:pt x="179399" y="89699"/>
                  </a:lnTo>
                  <a:lnTo>
                    <a:pt x="179399" y="0"/>
                  </a:lnTo>
                  <a:lnTo>
                    <a:pt x="0" y="179399"/>
                  </a:lnTo>
                  <a:lnTo>
                    <a:pt x="179399" y="358799"/>
                  </a:lnTo>
                  <a:lnTo>
                    <a:pt x="179399" y="269099"/>
                  </a:lnTo>
                  <a:lnTo>
                    <a:pt x="1004399" y="269099"/>
                  </a:lnTo>
                  <a:lnTo>
                    <a:pt x="1004399" y="89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62194" y="2380288"/>
            <a:ext cx="292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IFT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193998-D56B-9E59-6357-6CEDBC16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20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6031C1-88FE-97B0-7526-4CD8BCF5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65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59FAA5-EF63-7235-7891-0AA9E5D8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2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E294BD-9F26-8273-25B4-DA4DE60D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37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9654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16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Fourie</a:t>
            </a:r>
            <a:r>
              <a:rPr sz="2800" dirty="0">
                <a:solidFill>
                  <a:srgbClr val="000000"/>
                </a:solidFill>
              </a:rPr>
              <a:t>r</a:t>
            </a:r>
            <a:r>
              <a:rPr sz="2800" spc="-1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roundtrip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2488" y="2951545"/>
            <a:ext cx="3236474" cy="8038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0488" y="1828470"/>
            <a:ext cx="3480449" cy="743274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040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Digital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signal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6037" y="1837117"/>
            <a:ext cx="4791074" cy="990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1500" y="3575517"/>
            <a:ext cx="2838449" cy="68579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5742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Building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2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discrete</a:t>
            </a:r>
            <a:r>
              <a:rPr sz="2800" spc="-2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Fourier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transform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989892" y="1456552"/>
            <a:ext cx="4942205" cy="1055370"/>
            <a:chOff x="1989892" y="1456552"/>
            <a:chExt cx="4942205" cy="10553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892" y="1456552"/>
              <a:ext cx="4941674" cy="10553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26499" y="1549500"/>
              <a:ext cx="1516380" cy="767715"/>
            </a:xfrm>
            <a:custGeom>
              <a:avLst/>
              <a:gdLst/>
              <a:ahLst/>
              <a:cxnLst/>
              <a:rect l="l" t="t" r="r" b="b"/>
              <a:pathLst>
                <a:path w="1516379" h="767714">
                  <a:moveTo>
                    <a:pt x="0" y="0"/>
                  </a:moveTo>
                  <a:lnTo>
                    <a:pt x="1515899" y="0"/>
                  </a:lnTo>
                  <a:lnTo>
                    <a:pt x="1515899" y="767399"/>
                  </a:lnTo>
                  <a:lnTo>
                    <a:pt x="0" y="767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22912" y="3112137"/>
            <a:ext cx="5336540" cy="1168400"/>
            <a:chOff x="1822912" y="3112137"/>
            <a:chExt cx="5336540" cy="11684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2912" y="3195824"/>
              <a:ext cx="5275649" cy="1084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22300" y="3126425"/>
              <a:ext cx="1722755" cy="692785"/>
            </a:xfrm>
            <a:custGeom>
              <a:avLst/>
              <a:gdLst/>
              <a:ahLst/>
              <a:cxnLst/>
              <a:rect l="l" t="t" r="r" b="b"/>
              <a:pathLst>
                <a:path w="1722754" h="692785">
                  <a:moveTo>
                    <a:pt x="0" y="0"/>
                  </a:moveTo>
                  <a:lnTo>
                    <a:pt x="1722599" y="0"/>
                  </a:lnTo>
                  <a:lnTo>
                    <a:pt x="1722599" y="692699"/>
                  </a:lnTo>
                  <a:lnTo>
                    <a:pt x="0" y="6926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40087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>
                <a:solidFill>
                  <a:srgbClr val="000000"/>
                </a:solidFill>
              </a:rPr>
              <a:t>DFT: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5" dirty="0">
                <a:solidFill>
                  <a:srgbClr val="000000"/>
                </a:solidFill>
              </a:rPr>
              <a:t>Visual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interpretation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5" y="1433349"/>
            <a:ext cx="2786464" cy="572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0437" y="2160574"/>
            <a:ext cx="2143124" cy="214312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057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Spectrogram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950" y="1481167"/>
            <a:ext cx="6134099" cy="31908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1645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Midi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notes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57200" y="2015342"/>
            <a:ext cx="8096250" cy="1444625"/>
            <a:chOff x="457200" y="2015342"/>
            <a:chExt cx="8096250" cy="14446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15342"/>
              <a:ext cx="8096249" cy="14382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04769" y="2833600"/>
              <a:ext cx="1141730" cy="617220"/>
            </a:xfrm>
            <a:custGeom>
              <a:avLst/>
              <a:gdLst/>
              <a:ahLst/>
              <a:cxnLst/>
              <a:rect l="l" t="t" r="r" b="b"/>
              <a:pathLst>
                <a:path w="1141729" h="617220">
                  <a:moveTo>
                    <a:pt x="0" y="0"/>
                  </a:moveTo>
                  <a:lnTo>
                    <a:pt x="136199" y="0"/>
                  </a:lnTo>
                  <a:lnTo>
                    <a:pt x="136199" y="616799"/>
                  </a:lnTo>
                  <a:lnTo>
                    <a:pt x="0" y="616799"/>
                  </a:lnTo>
                  <a:lnTo>
                    <a:pt x="0" y="0"/>
                  </a:lnTo>
                  <a:close/>
                </a:path>
                <a:path w="1141729" h="617220">
                  <a:moveTo>
                    <a:pt x="1004947" y="0"/>
                  </a:moveTo>
                  <a:lnTo>
                    <a:pt x="1141147" y="0"/>
                  </a:lnTo>
                  <a:lnTo>
                    <a:pt x="1141147" y="616799"/>
                  </a:lnTo>
                  <a:lnTo>
                    <a:pt x="1004947" y="616799"/>
                  </a:lnTo>
                  <a:lnTo>
                    <a:pt x="1004947" y="0"/>
                  </a:lnTo>
                  <a:close/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66600" y="3549239"/>
            <a:ext cx="82994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440</a:t>
            </a:r>
            <a:r>
              <a:rPr sz="2000" spc="-8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Hz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57199" y="3549239"/>
            <a:ext cx="82994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880</a:t>
            </a:r>
            <a:r>
              <a:rPr sz="2000" spc="-8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Hz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44962-1E08-0E93-B4DB-92523B10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DBADD0-C252-D818-E6F7-44B4DF74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听觉基础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语音的产生与感知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傅里叶变换：从时域到频域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抽取声音特征</a:t>
            </a:r>
            <a:endParaRPr lang="en-US" altLang="zh-CN" dirty="0"/>
          </a:p>
          <a:p>
            <a:r>
              <a:rPr lang="zh-CN" altLang="en-US" dirty="0"/>
              <a:t>典型的听觉任务与模型</a:t>
            </a:r>
          </a:p>
        </p:txBody>
      </p:sp>
    </p:spTree>
    <p:extLst>
      <p:ext uri="{BB962C8B-B14F-4D97-AF65-F5344CB8AC3E}">
        <p14:creationId xmlns:p14="http://schemas.microsoft.com/office/powerpoint/2010/main" val="300413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439" y="510843"/>
            <a:ext cx="3199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latin typeface="Arial MT"/>
                <a:cs typeface="Arial MT"/>
              </a:rPr>
              <a:t>We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have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problem!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5438" y="2000938"/>
            <a:ext cx="6182360" cy="1210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526540" marR="5080" indent="-1514475">
              <a:lnSpc>
                <a:spcPts val="4650"/>
              </a:lnSpc>
              <a:spcBef>
                <a:spcPts val="229"/>
              </a:spcBef>
            </a:pPr>
            <a:r>
              <a:rPr sz="3900" spc="-5" dirty="0">
                <a:solidFill>
                  <a:srgbClr val="FF0000"/>
                </a:solidFill>
                <a:latin typeface="Arial MT"/>
                <a:cs typeface="Arial MT"/>
              </a:rPr>
              <a:t>Humans</a:t>
            </a:r>
            <a:r>
              <a:rPr sz="39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Arial MT"/>
                <a:cs typeface="Arial MT"/>
              </a:rPr>
              <a:t>perceive</a:t>
            </a:r>
            <a:r>
              <a:rPr sz="39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900" spc="-10" dirty="0">
                <a:solidFill>
                  <a:srgbClr val="FF0000"/>
                </a:solidFill>
                <a:latin typeface="Arial MT"/>
                <a:cs typeface="Arial MT"/>
              </a:rPr>
              <a:t>frequency </a:t>
            </a:r>
            <a:r>
              <a:rPr sz="3900" spc="-10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Arial MT"/>
                <a:cs typeface="Arial MT"/>
              </a:rPr>
              <a:t>logarithmically</a:t>
            </a:r>
            <a:endParaRPr sz="3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29654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Ideal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audio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feature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5118735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latin typeface="Arial MT"/>
              </a:rPr>
              <a:t>Time-frequency representation</a:t>
            </a: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latin typeface="Arial MT"/>
              </a:rPr>
              <a:t>Perceptually-relevant amplitude representation</a:t>
            </a: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latin typeface="Arial MT"/>
              </a:rPr>
              <a:t>Perceptually-relevant frequency representation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09080" y="3282638"/>
            <a:ext cx="396112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5" dirty="0">
                <a:solidFill>
                  <a:srgbClr val="00FF00"/>
                </a:solidFill>
                <a:latin typeface="Arial MT"/>
                <a:cs typeface="Arial MT"/>
              </a:rPr>
              <a:t>Mel</a:t>
            </a:r>
            <a:r>
              <a:rPr sz="3900" spc="-9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3900" dirty="0">
                <a:solidFill>
                  <a:srgbClr val="00FF00"/>
                </a:solidFill>
                <a:latin typeface="Arial MT"/>
                <a:cs typeface="Arial MT"/>
              </a:rPr>
              <a:t>spectrograms</a:t>
            </a:r>
            <a:endParaRPr sz="3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1547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Mel-scale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6167" y="2257569"/>
            <a:ext cx="4336736" cy="24509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5249" y="1364338"/>
            <a:ext cx="3570604" cy="1288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400" spc="-5" dirty="0">
                <a:latin typeface="Arial MT"/>
                <a:cs typeface="Arial MT"/>
              </a:rPr>
              <a:t>Logarithmic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scale</a:t>
            </a:r>
            <a:endParaRPr sz="1400">
              <a:latin typeface="Arial MT"/>
              <a:cs typeface="Arial MT"/>
            </a:endParaRPr>
          </a:p>
          <a:p>
            <a:pPr marL="379095" marR="5080" indent="-336550">
              <a:lnSpc>
                <a:spcPct val="116100"/>
              </a:lnSpc>
              <a:spcBef>
                <a:spcPts val="97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sz="1400" spc="-5" dirty="0">
                <a:latin typeface="Arial MT"/>
                <a:cs typeface="Arial MT"/>
              </a:rPr>
              <a:t>Equal distances on the </a:t>
            </a:r>
            <a:r>
              <a:rPr sz="1400" dirty="0">
                <a:latin typeface="Arial MT"/>
                <a:cs typeface="Arial MT"/>
              </a:rPr>
              <a:t>scale </a:t>
            </a:r>
            <a:r>
              <a:rPr sz="1400" spc="-5" dirty="0">
                <a:latin typeface="Arial MT"/>
                <a:cs typeface="Arial MT"/>
              </a:rPr>
              <a:t>have </a:t>
            </a:r>
            <a:r>
              <a:rPr sz="1400" dirty="0">
                <a:latin typeface="Arial MT"/>
                <a:cs typeface="Arial MT"/>
              </a:rPr>
              <a:t>same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“perceptual”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distance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●"/>
            </a:pPr>
            <a:endParaRPr sz="14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buClr>
                <a:srgbClr val="595959"/>
              </a:buClr>
              <a:buSzPct val="128571"/>
              <a:buChar char="●"/>
              <a:tabLst>
                <a:tab pos="379095" algn="l"/>
                <a:tab pos="379730" algn="l"/>
              </a:tabLst>
            </a:pPr>
            <a:r>
              <a:rPr sz="1400" spc="-5" dirty="0">
                <a:latin typeface="Arial MT"/>
                <a:cs typeface="Arial MT"/>
              </a:rPr>
              <a:t>1000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Hz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1000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Mel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CE3FD085-BC6F-4695-A2EB-FF883C16955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774" y="3012640"/>
            <a:ext cx="3051625" cy="43267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22A378-7ED2-7D2B-35DE-8B6F19CB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9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8C215B-5AB7-50AF-EA53-89E7407A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71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790B01-9274-6CB8-A69D-9F476817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16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1C3EE6-D65D-47F3-F11C-7607DC0C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10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5F1C54-D377-49E4-8E39-94791F3A2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"/>
            <a:ext cx="9144000" cy="51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079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5165E4-C9F9-4CF7-96DF-2ED80B53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4"/>
            <a:ext cx="9144000" cy="510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0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375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Pitch-frequency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chart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02" y="1200150"/>
            <a:ext cx="4000220" cy="3689782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4A5C2A2C-7920-4558-9D5F-39A94DC9F00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5400" y="2266950"/>
            <a:ext cx="30325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21764C-6214-B651-9AAF-9EDB37BD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371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5A868-5042-077C-1615-F4465D7D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24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7FD99E-6430-4593-BD4F-4B5037A7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7"/>
            <a:ext cx="9144000" cy="5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747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45D439-6504-9D4E-DEA7-C15E6757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450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638B84-AB5C-439F-B584-386ADA6E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"/>
            <a:ext cx="9144000" cy="51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284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63379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srgbClr val="000000"/>
                </a:solidFill>
              </a:rPr>
              <a:t>Mel</a:t>
            </a:r>
            <a:r>
              <a:rPr lang="en-US" altLang="zh-CN" sz="2800" spc="-25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spectrogram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528" y="1375001"/>
            <a:ext cx="4924845" cy="32967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4649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Mel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spectrogram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applications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362305"/>
            <a:ext cx="3478529" cy="205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Audio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classification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Automatic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mood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recognition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Arial MT"/>
                <a:cs typeface="Arial MT"/>
              </a:rPr>
              <a:t>Music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classification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Arial MT"/>
                <a:cs typeface="Arial MT"/>
              </a:rPr>
              <a:t>Music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instrument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classification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...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896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Computing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the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cepstrum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073" y="2141375"/>
            <a:ext cx="6871300" cy="72727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869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Visualising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the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cepstrum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644" y="1775401"/>
            <a:ext cx="3772213" cy="27368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285062" y="1686948"/>
            <a:ext cx="4279265" cy="2797175"/>
            <a:chOff x="4285062" y="1686948"/>
            <a:chExt cx="4279265" cy="2797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4690" y="1686948"/>
              <a:ext cx="3799244" cy="27965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89824" y="2807599"/>
              <a:ext cx="445134" cy="273050"/>
            </a:xfrm>
            <a:custGeom>
              <a:avLst/>
              <a:gdLst/>
              <a:ahLst/>
              <a:cxnLst/>
              <a:rect l="l" t="t" r="r" b="b"/>
              <a:pathLst>
                <a:path w="445135" h="273050">
                  <a:moveTo>
                    <a:pt x="308549" y="272699"/>
                  </a:moveTo>
                  <a:lnTo>
                    <a:pt x="308549" y="204524"/>
                  </a:lnTo>
                  <a:lnTo>
                    <a:pt x="0" y="204524"/>
                  </a:lnTo>
                  <a:lnTo>
                    <a:pt x="0" y="68174"/>
                  </a:lnTo>
                  <a:lnTo>
                    <a:pt x="308549" y="68174"/>
                  </a:lnTo>
                  <a:lnTo>
                    <a:pt x="308549" y="0"/>
                  </a:lnTo>
                  <a:lnTo>
                    <a:pt x="444899" y="136349"/>
                  </a:lnTo>
                  <a:lnTo>
                    <a:pt x="308549" y="272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89824" y="2807599"/>
              <a:ext cx="445134" cy="273050"/>
            </a:xfrm>
            <a:custGeom>
              <a:avLst/>
              <a:gdLst/>
              <a:ahLst/>
              <a:cxnLst/>
              <a:rect l="l" t="t" r="r" b="b"/>
              <a:pathLst>
                <a:path w="445135" h="273050">
                  <a:moveTo>
                    <a:pt x="0" y="68174"/>
                  </a:moveTo>
                  <a:lnTo>
                    <a:pt x="308549" y="68174"/>
                  </a:lnTo>
                  <a:lnTo>
                    <a:pt x="308549" y="0"/>
                  </a:lnTo>
                  <a:lnTo>
                    <a:pt x="444899" y="136349"/>
                  </a:lnTo>
                  <a:lnTo>
                    <a:pt x="308549" y="272699"/>
                  </a:lnTo>
                  <a:lnTo>
                    <a:pt x="308549" y="204524"/>
                  </a:lnTo>
                  <a:lnTo>
                    <a:pt x="0" y="204524"/>
                  </a:lnTo>
                  <a:lnTo>
                    <a:pt x="0" y="681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35485" y="1390338"/>
            <a:ext cx="5187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Signal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14840" y="1390338"/>
            <a:ext cx="1308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Power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spectrum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8680" y="2533338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DFT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39" y="510843"/>
            <a:ext cx="3869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Visualising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the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cepstrum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5775" y="1013975"/>
            <a:ext cx="8512175" cy="0"/>
          </a:xfrm>
          <a:custGeom>
            <a:avLst/>
            <a:gdLst/>
            <a:ahLst/>
            <a:cxnLst/>
            <a:rect l="l" t="t" r="r" b="b"/>
            <a:pathLst>
              <a:path w="8512175">
                <a:moveTo>
                  <a:pt x="0" y="0"/>
                </a:moveTo>
                <a:lnTo>
                  <a:pt x="85115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90" y="1686948"/>
            <a:ext cx="3799244" cy="27965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76486" y="1542738"/>
            <a:ext cx="1635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Log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power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spectrum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1440" y="1390338"/>
            <a:ext cx="1308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Power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spectrum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85062" y="2802837"/>
            <a:ext cx="454659" cy="282575"/>
            <a:chOff x="4285062" y="2802837"/>
            <a:chExt cx="454659" cy="282575"/>
          </a:xfrm>
        </p:grpSpPr>
        <p:sp>
          <p:nvSpPr>
            <p:cNvPr id="8" name="object 8"/>
            <p:cNvSpPr/>
            <p:nvPr/>
          </p:nvSpPr>
          <p:spPr>
            <a:xfrm>
              <a:off x="4289824" y="2807599"/>
              <a:ext cx="445134" cy="273050"/>
            </a:xfrm>
            <a:custGeom>
              <a:avLst/>
              <a:gdLst/>
              <a:ahLst/>
              <a:cxnLst/>
              <a:rect l="l" t="t" r="r" b="b"/>
              <a:pathLst>
                <a:path w="445135" h="273050">
                  <a:moveTo>
                    <a:pt x="308549" y="272699"/>
                  </a:moveTo>
                  <a:lnTo>
                    <a:pt x="308549" y="204524"/>
                  </a:lnTo>
                  <a:lnTo>
                    <a:pt x="0" y="204524"/>
                  </a:lnTo>
                  <a:lnTo>
                    <a:pt x="0" y="68174"/>
                  </a:lnTo>
                  <a:lnTo>
                    <a:pt x="308549" y="68174"/>
                  </a:lnTo>
                  <a:lnTo>
                    <a:pt x="308549" y="0"/>
                  </a:lnTo>
                  <a:lnTo>
                    <a:pt x="444899" y="136349"/>
                  </a:lnTo>
                  <a:lnTo>
                    <a:pt x="308549" y="272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89824" y="2807599"/>
              <a:ext cx="445134" cy="273050"/>
            </a:xfrm>
            <a:custGeom>
              <a:avLst/>
              <a:gdLst/>
              <a:ahLst/>
              <a:cxnLst/>
              <a:rect l="l" t="t" r="r" b="b"/>
              <a:pathLst>
                <a:path w="445135" h="273050">
                  <a:moveTo>
                    <a:pt x="0" y="68174"/>
                  </a:moveTo>
                  <a:lnTo>
                    <a:pt x="308549" y="68174"/>
                  </a:lnTo>
                  <a:lnTo>
                    <a:pt x="308549" y="0"/>
                  </a:lnTo>
                  <a:lnTo>
                    <a:pt x="444899" y="136349"/>
                  </a:lnTo>
                  <a:lnTo>
                    <a:pt x="308549" y="272699"/>
                  </a:lnTo>
                  <a:lnTo>
                    <a:pt x="308549" y="204524"/>
                  </a:lnTo>
                  <a:lnTo>
                    <a:pt x="0" y="204524"/>
                  </a:lnTo>
                  <a:lnTo>
                    <a:pt x="0" y="681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42823" y="2533338"/>
            <a:ext cx="26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log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6671" y="1832700"/>
            <a:ext cx="4378638" cy="2303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</TotalTime>
  <Words>704</Words>
  <Application>Microsoft Office PowerPoint</Application>
  <PresentationFormat>全屏显示(16:9)</PresentationFormat>
  <Paragraphs>203</Paragraphs>
  <Slides>113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113</vt:i4>
      </vt:variant>
    </vt:vector>
  </HeadingPairs>
  <TitlesOfParts>
    <vt:vector size="122" baseType="lpstr">
      <vt:lpstr>Arial MT</vt:lpstr>
      <vt:lpstr>等线</vt:lpstr>
      <vt:lpstr>等线 Light</vt:lpstr>
      <vt:lpstr>宋体</vt:lpstr>
      <vt:lpstr>Arial</vt:lpstr>
      <vt:lpstr>Calibri</vt:lpstr>
      <vt:lpstr>Times New Roman</vt:lpstr>
      <vt:lpstr>Office Theme</vt:lpstr>
      <vt:lpstr>Office 主题​​</vt:lpstr>
      <vt:lpstr>人工智能引论</vt:lpstr>
      <vt:lpstr>人工智能与听觉</vt:lpstr>
      <vt:lpstr>Sound wave</vt:lpstr>
      <vt:lpstr>Waveform</vt:lpstr>
      <vt:lpstr>Frequency and amplitude</vt:lpstr>
      <vt:lpstr>Hearing range</vt:lpstr>
      <vt:lpstr>Pitch</vt:lpstr>
      <vt:lpstr>Midi notes</vt:lpstr>
      <vt:lpstr>Pitch-frequency chart</vt:lpstr>
      <vt:lpstr>Sound power</vt:lpstr>
      <vt:lpstr>Threshold of hearing</vt:lpstr>
      <vt:lpstr>Intensity level</vt:lpstr>
      <vt:lpstr>Intensity level</vt:lpstr>
      <vt:lpstr>Analog signal</vt:lpstr>
      <vt:lpstr>Sampling period</vt:lpstr>
      <vt:lpstr>Quantization</vt:lpstr>
      <vt:lpstr>Signal domain</vt:lpstr>
      <vt:lpstr>Non-overlapping frames</vt:lpstr>
      <vt:lpstr>Overlapping frames</vt:lpstr>
      <vt:lpstr>Overlapping frames</vt:lpstr>
      <vt:lpstr>Frequency-domain feature pipeline</vt:lpstr>
      <vt:lpstr>人工智能与听觉</vt:lpstr>
      <vt:lpstr>From time to frequency domain</vt:lpstr>
      <vt:lpstr>Deeper intuition</vt:lpstr>
      <vt:lpstr>Fourier transform: Step by step</vt:lpstr>
      <vt:lpstr>PowerPoint 演示文稿</vt:lpstr>
      <vt:lpstr>PowerPoint 演示文稿</vt:lpstr>
      <vt:lpstr>PowerPoint 演示文稿</vt:lpstr>
      <vt:lpstr>Sine wave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Fourier transform</vt:lpstr>
      <vt:lpstr>Inverse Fourier transform</vt:lpstr>
      <vt:lpstr>PowerPoint 演示文稿</vt:lpstr>
      <vt:lpstr>PowerPoint 演示文稿</vt:lpstr>
      <vt:lpstr>Complex Fourier transform coefficients</vt:lpstr>
      <vt:lpstr>Continuous audio signal</vt:lpstr>
      <vt:lpstr>PowerPoint 演示文稿</vt:lpstr>
      <vt:lpstr>PowerPoint 演示文稿</vt:lpstr>
      <vt:lpstr>PowerPoint 演示文稿</vt:lpstr>
      <vt:lpstr>Complex Fourier transform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Complex Fourier transform</vt:lpstr>
      <vt:lpstr>Magnitude and phase</vt:lpstr>
      <vt:lpstr>Inverse Fourier transform</vt:lpstr>
      <vt:lpstr>PowerPoint 演示文稿</vt:lpstr>
      <vt:lpstr>PowerPoint 演示文稿</vt:lpstr>
      <vt:lpstr>PowerPoint 演示文稿</vt:lpstr>
      <vt:lpstr>PowerPoint 演示文稿</vt:lpstr>
      <vt:lpstr>A Fourier roundtrip</vt:lpstr>
      <vt:lpstr>Digital signal</vt:lpstr>
      <vt:lpstr>Building a discrete Fourier transform</vt:lpstr>
      <vt:lpstr>DFT: Visual interpretation</vt:lpstr>
      <vt:lpstr>Spectrogram</vt:lpstr>
      <vt:lpstr>人工智能与听觉</vt:lpstr>
      <vt:lpstr>PowerPoint 演示文稿</vt:lpstr>
      <vt:lpstr>Ideal audio feature</vt:lpstr>
      <vt:lpstr>Mel-scale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Mel spectrogram</vt:lpstr>
      <vt:lpstr>Mel spectrogram applications</vt:lpstr>
      <vt:lpstr>Computing the cepstrum</vt:lpstr>
      <vt:lpstr>Visualising the cepstrum</vt:lpstr>
      <vt:lpstr>Visualising the cepstrum</vt:lpstr>
      <vt:lpstr>Visualising the cepstrum</vt:lpstr>
      <vt:lpstr>PowerPoint 演示文稿</vt:lpstr>
      <vt:lpstr>Speech generation</vt:lpstr>
      <vt:lpstr>Understanding the cepstrum</vt:lpstr>
      <vt:lpstr>PowerPoint 演示文稿</vt:lpstr>
      <vt:lpstr>Formalising speech</vt:lpstr>
      <vt:lpstr>Formalising speech</vt:lpstr>
      <vt:lpstr>The goal: Separating components</vt:lpstr>
      <vt:lpstr>Separating components</vt:lpstr>
      <vt:lpstr>Computing Mel-Frequency Cepstral Coefficients</vt:lpstr>
      <vt:lpstr>How many coefficients?</vt:lpstr>
      <vt:lpstr>Visualising MFCCs</vt:lpstr>
      <vt:lpstr>MFCCs advantages</vt:lpstr>
      <vt:lpstr>参考书目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Ruihua song</dc:creator>
  <cp:lastModifiedBy>webuser</cp:lastModifiedBy>
  <cp:revision>49</cp:revision>
  <dcterms:created xsi:type="dcterms:W3CDTF">2022-07-25T09:47:43Z</dcterms:created>
  <dcterms:modified xsi:type="dcterms:W3CDTF">2023-12-06T12:20:51Z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2022-07-25T00:00:00Z</vt:filetime>
  </property>
</Properties>
</file>